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8"/>
  </p:notesMasterIdLst>
  <p:sldIdLst>
    <p:sldId id="256" r:id="rId5"/>
    <p:sldId id="257" r:id="rId6"/>
    <p:sldId id="258" r:id="rId7"/>
  </p:sldIdLst>
  <p:sldSz cx="12192000" cy="6858000"/>
  <p:notesSz cx="6858000" cy="9144000"/>
  <p:defaultTex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9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rin Janssen" initials="TJ" lastIdx="2" clrIdx="0">
    <p:extLst>
      <p:ext uri="{19B8F6BF-5375-455C-9EA6-DF929625EA0E}">
        <p15:presenceInfo xmlns:p15="http://schemas.microsoft.com/office/powerpoint/2012/main" userId="S::thorin.janssen@matchcare.nl::d7711bc9-7d06-460c-9557-09fcbb6401b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937"/>
    <a:srgbClr val="545454"/>
    <a:srgbClr val="0097B2"/>
    <a:srgbClr val="A6A6A6"/>
    <a:srgbClr val="0852AA"/>
    <a:srgbClr val="23538D"/>
    <a:srgbClr val="4070AA"/>
    <a:srgbClr val="FDF151"/>
    <a:srgbClr val="094FA3"/>
    <a:srgbClr val="EEF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368BA6-45C8-46AC-A66A-E84C86EDDC42}" v="25" dt="2025-12-29T14:45:10.39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Stijl, licht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guide orient="horz" pos="1440"/>
        <p:guide pos="19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Appiah" userId="a8aa396f-06c4-4690-aff8-bc105688a2ff" providerId="ADAL" clId="{6F6BCFF1-77E1-4B37-B167-073858EA4D22}"/>
    <pc:docChg chg="undo custSel modSld modMainMaster">
      <pc:chgData name="Chris Appiah" userId="a8aa396f-06c4-4690-aff8-bc105688a2ff" providerId="ADAL" clId="{6F6BCFF1-77E1-4B37-B167-073858EA4D22}" dt="2025-12-29T14:45:10.397" v="25"/>
      <pc:docMkLst>
        <pc:docMk/>
      </pc:docMkLst>
      <pc:sldChg chg="delSp modSp mod">
        <pc:chgData name="Chris Appiah" userId="a8aa396f-06c4-4690-aff8-bc105688a2ff" providerId="ADAL" clId="{6F6BCFF1-77E1-4B37-B167-073858EA4D22}" dt="2025-12-29T14:45:10.397" v="25"/>
        <pc:sldMkLst>
          <pc:docMk/>
          <pc:sldMk cId="3162259204" sldId="258"/>
        </pc:sldMkLst>
        <pc:spChg chg="del mod">
          <ac:chgData name="Chris Appiah" userId="a8aa396f-06c4-4690-aff8-bc105688a2ff" providerId="ADAL" clId="{6F6BCFF1-77E1-4B37-B167-073858EA4D22}" dt="2025-12-29T14:45:10.397" v="25"/>
          <ac:spMkLst>
            <pc:docMk/>
            <pc:sldMk cId="3162259204" sldId="258"/>
            <ac:spMk id="5" creationId="{0764E3AF-0CCE-44B8-3EB2-57CCD4B3C1B2}"/>
          </ac:spMkLst>
        </pc:spChg>
        <pc:spChg chg="del">
          <ac:chgData name="Chris Appiah" userId="a8aa396f-06c4-4690-aff8-bc105688a2ff" providerId="ADAL" clId="{6F6BCFF1-77E1-4B37-B167-073858EA4D22}" dt="2025-12-29T14:45:00.841" v="18" actId="478"/>
          <ac:spMkLst>
            <pc:docMk/>
            <pc:sldMk cId="3162259204" sldId="258"/>
            <ac:spMk id="6" creationId="{3BA66994-7DCA-65E1-7124-9695F628747D}"/>
          </ac:spMkLst>
        </pc:spChg>
        <pc:picChg chg="del">
          <ac:chgData name="Chris Appiah" userId="a8aa396f-06c4-4690-aff8-bc105688a2ff" providerId="ADAL" clId="{6F6BCFF1-77E1-4B37-B167-073858EA4D22}" dt="2025-12-29T14:45:02.780" v="19" actId="478"/>
          <ac:picMkLst>
            <pc:docMk/>
            <pc:sldMk cId="3162259204" sldId="258"/>
            <ac:picMk id="1026" creationId="{41E22D61-7538-3E5C-FA87-5ED731117B48}"/>
          </ac:picMkLst>
        </pc:picChg>
      </pc:sldChg>
      <pc:sldMasterChg chg="addSp delSp modSp mod">
        <pc:chgData name="Chris Appiah" userId="a8aa396f-06c4-4690-aff8-bc105688a2ff" providerId="ADAL" clId="{6F6BCFF1-77E1-4B37-B167-073858EA4D22}" dt="2025-12-29T14:27:32.042" v="16" actId="1076"/>
        <pc:sldMasterMkLst>
          <pc:docMk/>
          <pc:sldMasterMk cId="0" sldId="2147483648"/>
        </pc:sldMasterMkLst>
        <pc:picChg chg="add mod">
          <ac:chgData name="Chris Appiah" userId="a8aa396f-06c4-4690-aff8-bc105688a2ff" providerId="ADAL" clId="{6F6BCFF1-77E1-4B37-B167-073858EA4D22}" dt="2025-12-29T14:27:06.448" v="6"/>
          <ac:picMkLst>
            <pc:docMk/>
            <pc:sldMasterMk cId="0" sldId="2147483648"/>
            <ac:picMk id="5" creationId="{CA6BEAAD-4DDC-04F6-9C00-FC0094560816}"/>
          </ac:picMkLst>
        </pc:picChg>
        <pc:picChg chg="del">
          <ac:chgData name="Chris Appiah" userId="a8aa396f-06c4-4690-aff8-bc105688a2ff" providerId="ADAL" clId="{6F6BCFF1-77E1-4B37-B167-073858EA4D22}" dt="2025-12-29T14:27:11.686" v="7" actId="478"/>
          <ac:picMkLst>
            <pc:docMk/>
            <pc:sldMasterMk cId="0" sldId="2147483648"/>
            <ac:picMk id="7" creationId="{AABD36C9-2C1D-FFE5-D41F-939297C40292}"/>
          </ac:picMkLst>
        </pc:picChg>
        <pc:picChg chg="add mod">
          <ac:chgData name="Chris Appiah" userId="a8aa396f-06c4-4690-aff8-bc105688a2ff" providerId="ADAL" clId="{6F6BCFF1-77E1-4B37-B167-073858EA4D22}" dt="2025-12-29T14:27:32.042" v="16" actId="1076"/>
          <ac:picMkLst>
            <pc:docMk/>
            <pc:sldMasterMk cId="0" sldId="2147483648"/>
            <ac:picMk id="9" creationId="{D203F675-6D09-82FB-2401-B156D9738322}"/>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B1EC14-4807-445E-8F8A-531274DA84FD}" type="datetimeFigureOut">
              <a:rPr lang="nl-NL"/>
              <a:t>29-12-2025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6839A-0836-4B7F-BBF4-FE85BD6F817C}" type="slidenum">
              <a:rPr lang="nl-NL"/>
              <a:t>‹nr.›</a:t>
            </a:fld>
            <a:endParaRPr lang="nl-NL"/>
          </a:p>
        </p:txBody>
      </p:sp>
    </p:spTree>
    <p:extLst>
      <p:ext uri="{BB962C8B-B14F-4D97-AF65-F5344CB8AC3E}">
        <p14:creationId xmlns:p14="http://schemas.microsoft.com/office/powerpoint/2010/main" val="4061825751"/>
      </p:ext>
    </p:extLst>
  </p:cSld>
  <p:clrMap bg1="lt1" tx1="dk1" bg2="lt2" tx2="dk2" accent1="accent1" accent2="accent2" accent3="accent3" accent4="accent4" accent5="accent5" accent6="accent6" hlink="hlink" folHlink="folHlink"/>
  <p:notesStyle>
    <a:lvl1pPr marL="0" algn="l" defTabSz="609539" rtl="0" eaLnBrk="1" latinLnBrk="0" hangingPunct="1">
      <a:defRPr sz="800" kern="1200">
        <a:solidFill>
          <a:schemeClr val="tx1"/>
        </a:solidFill>
        <a:latin typeface="+mn-lt"/>
        <a:ea typeface="+mn-ea"/>
        <a:cs typeface="+mn-cs"/>
      </a:defRPr>
    </a:lvl1pPr>
    <a:lvl2pPr marL="304770" algn="l" defTabSz="609539" rtl="0" eaLnBrk="1" latinLnBrk="0" hangingPunct="1">
      <a:defRPr sz="800" kern="1200">
        <a:solidFill>
          <a:schemeClr val="tx1"/>
        </a:solidFill>
        <a:latin typeface="+mn-lt"/>
        <a:ea typeface="+mn-ea"/>
        <a:cs typeface="+mn-cs"/>
      </a:defRPr>
    </a:lvl2pPr>
    <a:lvl3pPr marL="609539" algn="l" defTabSz="609539" rtl="0" eaLnBrk="1" latinLnBrk="0" hangingPunct="1">
      <a:defRPr sz="800" kern="1200">
        <a:solidFill>
          <a:schemeClr val="tx1"/>
        </a:solidFill>
        <a:latin typeface="+mn-lt"/>
        <a:ea typeface="+mn-ea"/>
        <a:cs typeface="+mn-cs"/>
      </a:defRPr>
    </a:lvl3pPr>
    <a:lvl4pPr marL="914309" algn="l" defTabSz="609539" rtl="0" eaLnBrk="1" latinLnBrk="0" hangingPunct="1">
      <a:defRPr sz="800" kern="1200">
        <a:solidFill>
          <a:schemeClr val="tx1"/>
        </a:solidFill>
        <a:latin typeface="+mn-lt"/>
        <a:ea typeface="+mn-ea"/>
        <a:cs typeface="+mn-cs"/>
      </a:defRPr>
    </a:lvl4pPr>
    <a:lvl5pPr marL="1219078" algn="l" defTabSz="609539" rtl="0" eaLnBrk="1" latinLnBrk="0" hangingPunct="1">
      <a:defRPr sz="800" kern="1200">
        <a:solidFill>
          <a:schemeClr val="tx1"/>
        </a:solidFill>
        <a:latin typeface="+mn-lt"/>
        <a:ea typeface="+mn-ea"/>
        <a:cs typeface="+mn-cs"/>
      </a:defRPr>
    </a:lvl5pPr>
    <a:lvl6pPr marL="1523848" algn="l" defTabSz="609539" rtl="0" eaLnBrk="1" latinLnBrk="0" hangingPunct="1">
      <a:defRPr sz="800" kern="1200">
        <a:solidFill>
          <a:schemeClr val="tx1"/>
        </a:solidFill>
        <a:latin typeface="+mn-lt"/>
        <a:ea typeface="+mn-ea"/>
        <a:cs typeface="+mn-cs"/>
      </a:defRPr>
    </a:lvl6pPr>
    <a:lvl7pPr marL="1828617" algn="l" defTabSz="609539" rtl="0" eaLnBrk="1" latinLnBrk="0" hangingPunct="1">
      <a:defRPr sz="800" kern="1200">
        <a:solidFill>
          <a:schemeClr val="tx1"/>
        </a:solidFill>
        <a:latin typeface="+mn-lt"/>
        <a:ea typeface="+mn-ea"/>
        <a:cs typeface="+mn-cs"/>
      </a:defRPr>
    </a:lvl7pPr>
    <a:lvl8pPr marL="2133387" algn="l" defTabSz="609539" rtl="0" eaLnBrk="1" latinLnBrk="0" hangingPunct="1">
      <a:defRPr sz="800" kern="1200">
        <a:solidFill>
          <a:schemeClr val="tx1"/>
        </a:solidFill>
        <a:latin typeface="+mn-lt"/>
        <a:ea typeface="+mn-ea"/>
        <a:cs typeface="+mn-cs"/>
      </a:defRPr>
    </a:lvl8pPr>
    <a:lvl9pPr marL="2438156" algn="l" defTabSz="609539" rtl="0" eaLnBrk="1" latinLnBrk="0" hangingPunct="1">
      <a:defRPr sz="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06400" y="4191000"/>
            <a:ext cx="9753600" cy="980017"/>
          </a:xfrm>
        </p:spPr>
        <p:txBody>
          <a:bodyPr>
            <a:noAutofit/>
          </a:bodyPr>
          <a:lstStyle>
            <a:lvl1pPr>
              <a:defRPr sz="4800"/>
            </a:lvl1pPr>
          </a:lstStyle>
          <a:p>
            <a:r>
              <a:rPr lang="nl-NL"/>
              <a:t>Klik om stijl te bewerken</a:t>
            </a:r>
            <a:endParaRPr lang="en-US"/>
          </a:p>
        </p:txBody>
      </p:sp>
      <p:sp>
        <p:nvSpPr>
          <p:cNvPr id="3" name="Subtitle 2"/>
          <p:cNvSpPr>
            <a:spLocks noGrp="1"/>
          </p:cNvSpPr>
          <p:nvPr>
            <p:ph type="subTitle" idx="1"/>
          </p:nvPr>
        </p:nvSpPr>
        <p:spPr>
          <a:xfrm>
            <a:off x="406400" y="5359400"/>
            <a:ext cx="9753600" cy="1168400"/>
          </a:xfrm>
        </p:spPr>
        <p:txBody>
          <a:bodyPr/>
          <a:lstStyle>
            <a:lvl1pPr marL="0" indent="0" algn="l">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nl-NL"/>
              <a:t>Klikken om de ondertitelstijl van het model te bewerken</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a:xfrm>
            <a:off x="304800" y="2108200"/>
            <a:ext cx="11582400" cy="456670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34522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nl-NL"/>
              <a:t>Klik om stijl te bewerken</a:t>
            </a:r>
            <a:endParaRPr lang="en-US"/>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a:xfrm>
            <a:off x="2082800" y="4237567"/>
            <a:ext cx="1930400" cy="243417"/>
          </a:xfrm>
          <a:prstGeom prst="rect">
            <a:avLst/>
          </a:prstGeom>
        </p:spPr>
        <p:txBody>
          <a:bodyPr/>
          <a:lstStyle/>
          <a:p>
            <a:endParaRPr lang="en-US"/>
          </a:p>
        </p:txBody>
      </p:sp>
      <p:sp>
        <p:nvSpPr>
          <p:cNvPr id="6" name="Slide Number Placeholder 5"/>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4" name="Content Placeholder 3"/>
          <p:cNvSpPr>
            <a:spLocks noGrp="1"/>
          </p:cNvSpPr>
          <p:nvPr>
            <p:ph sz="half" idx="2"/>
          </p:nvPr>
        </p:nvSpPr>
        <p:spPr>
          <a:xfrm>
            <a:off x="6197600" y="1061278"/>
            <a:ext cx="5689600" cy="5669722"/>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Content Placeholder 3">
            <a:extLst>
              <a:ext uri="{FF2B5EF4-FFF2-40B4-BE49-F238E27FC236}">
                <a16:creationId xmlns:a16="http://schemas.microsoft.com/office/drawing/2014/main" id="{4151E3A6-B0FE-4355-81BC-97C66963E248}"/>
              </a:ext>
            </a:extLst>
          </p:cNvPr>
          <p:cNvSpPr>
            <a:spLocks noGrp="1"/>
          </p:cNvSpPr>
          <p:nvPr>
            <p:ph sz="half" idx="10"/>
          </p:nvPr>
        </p:nvSpPr>
        <p:spPr>
          <a:xfrm>
            <a:off x="304800" y="1061278"/>
            <a:ext cx="5689600" cy="5669722"/>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nl-NL"/>
              <a:t>Klikken om de tekststijl van het model te bewerken</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nl-NL"/>
              <a:t>Klikken om de tekststijl van het model te bewerken</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8" name="Footer Placeholder 7"/>
          <p:cNvSpPr>
            <a:spLocks noGrp="1"/>
          </p:cNvSpPr>
          <p:nvPr>
            <p:ph type="ftr" sz="quarter" idx="11"/>
          </p:nvPr>
        </p:nvSpPr>
        <p:spPr>
          <a:xfrm>
            <a:off x="2082800" y="4237567"/>
            <a:ext cx="1930400" cy="243417"/>
          </a:xfrm>
          <a:prstGeom prst="rect">
            <a:avLst/>
          </a:prstGeom>
        </p:spPr>
        <p:txBody>
          <a:bodyPr/>
          <a:lstStyle/>
          <a:p>
            <a:endParaRPr lang="en-US"/>
          </a:p>
        </p:txBody>
      </p:sp>
      <p:sp>
        <p:nvSpPr>
          <p:cNvPr id="9" name="Slide Number Placeholder 8"/>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3" name="Footer Placeholder 2"/>
          <p:cNvSpPr>
            <a:spLocks noGrp="1"/>
          </p:cNvSpPr>
          <p:nvPr>
            <p:ph type="ftr" sz="quarter" idx="11"/>
          </p:nvPr>
        </p:nvSpPr>
        <p:spPr>
          <a:xfrm>
            <a:off x="2082800" y="4237567"/>
            <a:ext cx="1930400" cy="243417"/>
          </a:xfrm>
          <a:prstGeom prst="rect">
            <a:avLst/>
          </a:prstGeom>
        </p:spPr>
        <p:txBody>
          <a:bodyPr/>
          <a:lstStyle/>
          <a:p>
            <a:endParaRPr lang="en-US"/>
          </a:p>
        </p:txBody>
      </p:sp>
      <p:sp>
        <p:nvSpPr>
          <p:cNvPr id="4" name="Slide Number Placeholder 3"/>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nl-NL"/>
              <a:t>Klik om stijl te bewerken</a:t>
            </a:r>
            <a:endParaRPr lang="en-US"/>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nl-NL"/>
              <a:t>Klikken om de tekststijl van het model te bewerken</a:t>
            </a:r>
          </a:p>
        </p:txBody>
      </p:sp>
      <p:sp>
        <p:nvSpPr>
          <p:cNvPr id="5" name="Date Placeholder 4"/>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a:xfrm>
            <a:off x="2082800" y="4237567"/>
            <a:ext cx="1930400" cy="243417"/>
          </a:xfrm>
          <a:prstGeom prst="rect">
            <a:avLst/>
          </a:prstGeom>
        </p:spPr>
        <p:txBody>
          <a:bodyPr/>
          <a:lstStyle/>
          <a:p>
            <a:endParaRPr lang="en-US"/>
          </a:p>
        </p:txBody>
      </p:sp>
      <p:sp>
        <p:nvSpPr>
          <p:cNvPr id="7" name="Slide Number Placeholder 6"/>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nl-NL"/>
              <a:t>Klik om stijl te bewerken</a:t>
            </a:r>
            <a:endParaRPr lang="en-US"/>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nl-NL"/>
              <a:t>Klikken om de tekststijl van het model te bewerken</a:t>
            </a:r>
          </a:p>
        </p:txBody>
      </p:sp>
      <p:sp>
        <p:nvSpPr>
          <p:cNvPr id="5" name="Date Placeholder 4"/>
          <p:cNvSpPr>
            <a:spLocks noGrp="1"/>
          </p:cNvSpPr>
          <p:nvPr>
            <p:ph type="dt" sz="half" idx="10"/>
          </p:nvPr>
        </p:nvSpPr>
        <p:spPr>
          <a:xfrm>
            <a:off x="304800" y="4237567"/>
            <a:ext cx="1422400" cy="243417"/>
          </a:xfrm>
          <a:prstGeom prst="rect">
            <a:avLst/>
          </a:prstGeom>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a:xfrm>
            <a:off x="2082800" y="4237567"/>
            <a:ext cx="1930400" cy="243417"/>
          </a:xfrm>
          <a:prstGeom prst="rect">
            <a:avLst/>
          </a:prstGeom>
        </p:spPr>
        <p:txBody>
          <a:bodyPr/>
          <a:lstStyle/>
          <a:p>
            <a:endParaRPr lang="en-US"/>
          </a:p>
        </p:txBody>
      </p:sp>
      <p:sp>
        <p:nvSpPr>
          <p:cNvPr id="7" name="Slide Number Placeholder 6"/>
          <p:cNvSpPr>
            <a:spLocks noGrp="1"/>
          </p:cNvSpPr>
          <p:nvPr>
            <p:ph type="sldNum" sz="quarter" idx="12"/>
          </p:nvPr>
        </p:nvSpPr>
        <p:spPr>
          <a:xfrm>
            <a:off x="4368800" y="4237567"/>
            <a:ext cx="1422400" cy="243417"/>
          </a:xfrm>
          <a:prstGeom prst="rect">
            <a:avLst/>
          </a:prstGeom>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066800"/>
            <a:ext cx="11582400" cy="560810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2" name="Title Placeholder 1"/>
          <p:cNvSpPr>
            <a:spLocks noGrp="1"/>
          </p:cNvSpPr>
          <p:nvPr>
            <p:ph type="title"/>
          </p:nvPr>
        </p:nvSpPr>
        <p:spPr>
          <a:xfrm>
            <a:off x="304800" y="127000"/>
            <a:ext cx="9906000" cy="762000"/>
          </a:xfrm>
          <a:prstGeom prst="rect">
            <a:avLst/>
          </a:prstGeom>
        </p:spPr>
        <p:txBody>
          <a:bodyPr vert="horz" lIns="91440" tIns="45720" rIns="91440" bIns="45720" rtlCol="0" anchor="ctr">
            <a:normAutofit/>
          </a:bodyPr>
          <a:lstStyle/>
          <a:p>
            <a:r>
              <a:rPr lang="nl-NL"/>
              <a:t>Klik om stijl te bewerken</a:t>
            </a:r>
            <a:endParaRPr lang="en-US"/>
          </a:p>
        </p:txBody>
      </p:sp>
      <p:sp>
        <p:nvSpPr>
          <p:cNvPr id="6" name="Rechthoek 5">
            <a:extLst>
              <a:ext uri="{FF2B5EF4-FFF2-40B4-BE49-F238E27FC236}">
                <a16:creationId xmlns:a16="http://schemas.microsoft.com/office/drawing/2014/main" id="{D6BC8E9E-9F0E-8BE0-50D2-B44EA6F6D89C}"/>
              </a:ext>
            </a:extLst>
          </p:cNvPr>
          <p:cNvSpPr/>
          <p:nvPr userDrawn="1"/>
        </p:nvSpPr>
        <p:spPr>
          <a:xfrm>
            <a:off x="0" y="-6938"/>
            <a:ext cx="3060000" cy="127000"/>
          </a:xfrm>
          <a:prstGeom prst="rect">
            <a:avLst/>
          </a:prstGeom>
          <a:solidFill>
            <a:srgbClr val="A6A6A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a:extLst>
              <a:ext uri="{FF2B5EF4-FFF2-40B4-BE49-F238E27FC236}">
                <a16:creationId xmlns:a16="http://schemas.microsoft.com/office/drawing/2014/main" id="{D39DD07D-4AAA-AD1E-D468-03FF5A74EB46}"/>
              </a:ext>
            </a:extLst>
          </p:cNvPr>
          <p:cNvSpPr/>
          <p:nvPr userDrawn="1"/>
        </p:nvSpPr>
        <p:spPr>
          <a:xfrm>
            <a:off x="3060000" y="-6938"/>
            <a:ext cx="3060000" cy="127000"/>
          </a:xfrm>
          <a:prstGeom prst="rect">
            <a:avLst/>
          </a:prstGeom>
          <a:solidFill>
            <a:srgbClr val="0097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a:extLst>
              <a:ext uri="{FF2B5EF4-FFF2-40B4-BE49-F238E27FC236}">
                <a16:creationId xmlns:a16="http://schemas.microsoft.com/office/drawing/2014/main" id="{B4A1577A-5D90-4C7D-5F9A-43B0110806A6}"/>
              </a:ext>
            </a:extLst>
          </p:cNvPr>
          <p:cNvSpPr/>
          <p:nvPr userDrawn="1"/>
        </p:nvSpPr>
        <p:spPr>
          <a:xfrm>
            <a:off x="6096000" y="-6938"/>
            <a:ext cx="3060000" cy="127000"/>
          </a:xfrm>
          <a:prstGeom prst="rect">
            <a:avLst/>
          </a:prstGeom>
          <a:solidFill>
            <a:srgbClr val="5454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a:extLst>
              <a:ext uri="{FF2B5EF4-FFF2-40B4-BE49-F238E27FC236}">
                <a16:creationId xmlns:a16="http://schemas.microsoft.com/office/drawing/2014/main" id="{A8DEDC41-CE86-2A0F-C1B8-995571DEAD72}"/>
              </a:ext>
            </a:extLst>
          </p:cNvPr>
          <p:cNvSpPr/>
          <p:nvPr userDrawn="1"/>
        </p:nvSpPr>
        <p:spPr>
          <a:xfrm>
            <a:off x="9138748" y="-6938"/>
            <a:ext cx="3060000" cy="127000"/>
          </a:xfrm>
          <a:prstGeom prst="rect">
            <a:avLst/>
          </a:prstGeom>
          <a:solidFill>
            <a:srgbClr val="FFC9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263BAB8D-E79A-A48A-C9DF-A8FD6B533A2D}"/>
              </a:ext>
            </a:extLst>
          </p:cNvPr>
          <p:cNvSpPr/>
          <p:nvPr userDrawn="1"/>
        </p:nvSpPr>
        <p:spPr>
          <a:xfrm>
            <a:off x="0" y="6394450"/>
            <a:ext cx="3060000" cy="468000"/>
          </a:xfrm>
          <a:prstGeom prst="rect">
            <a:avLst/>
          </a:prstGeom>
          <a:solidFill>
            <a:srgbClr val="A6A6A6">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252738C1-A9E8-1BB9-C9CC-3358D3F83CD6}"/>
              </a:ext>
            </a:extLst>
          </p:cNvPr>
          <p:cNvSpPr/>
          <p:nvPr userDrawn="1"/>
        </p:nvSpPr>
        <p:spPr>
          <a:xfrm>
            <a:off x="3060000" y="6394450"/>
            <a:ext cx="3060000" cy="468000"/>
          </a:xfrm>
          <a:prstGeom prst="rect">
            <a:avLst/>
          </a:prstGeom>
          <a:solidFill>
            <a:srgbClr val="0097B2">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D1768BEF-9CCC-7597-9774-46D722A9CC0F}"/>
              </a:ext>
            </a:extLst>
          </p:cNvPr>
          <p:cNvSpPr/>
          <p:nvPr userDrawn="1"/>
        </p:nvSpPr>
        <p:spPr>
          <a:xfrm>
            <a:off x="6123708" y="6394450"/>
            <a:ext cx="3060000" cy="468000"/>
          </a:xfrm>
          <a:prstGeom prst="rect">
            <a:avLst/>
          </a:prstGeom>
          <a:solidFill>
            <a:srgbClr val="545454">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4D7DE5D1-CC32-8AFA-FB0F-3232E66BB8D3}"/>
              </a:ext>
            </a:extLst>
          </p:cNvPr>
          <p:cNvSpPr/>
          <p:nvPr userDrawn="1"/>
        </p:nvSpPr>
        <p:spPr>
          <a:xfrm>
            <a:off x="9184928" y="6394450"/>
            <a:ext cx="3007072" cy="468000"/>
          </a:xfrm>
          <a:prstGeom prst="rect">
            <a:avLst/>
          </a:prstGeom>
          <a:solidFill>
            <a:srgbClr val="FFC937">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descr="Afbeelding met Lettertype, tekst, Graphics, logo&#10;&#10;Door AI gegenereerde inhoud is mogelijk onjuist.">
            <a:extLst>
              <a:ext uri="{FF2B5EF4-FFF2-40B4-BE49-F238E27FC236}">
                <a16:creationId xmlns:a16="http://schemas.microsoft.com/office/drawing/2014/main" id="{D203F675-6D09-82FB-2401-B156D9738322}"/>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533600" y="274000"/>
            <a:ext cx="1353600" cy="46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1" r:id="rId4"/>
    <p:sldLayoutId id="2147483652" r:id="rId5"/>
    <p:sldLayoutId id="2147483653" r:id="rId6"/>
    <p:sldLayoutId id="2147483655" r:id="rId7"/>
    <p:sldLayoutId id="2147483656" r:id="rId8"/>
    <p:sldLayoutId id="2147483657" r:id="rId9"/>
    <p:sldLayoutId id="2147483658" r:id="rId10"/>
  </p:sldLayoutIdLst>
  <p:txStyles>
    <p:titleStyle>
      <a:lvl1pPr algn="l" defTabSz="609630" rtl="0" eaLnBrk="1" latinLnBrk="0" hangingPunct="1">
        <a:spcBef>
          <a:spcPct val="0"/>
        </a:spcBef>
        <a:buNone/>
        <a:defRPr sz="2933" b="1" kern="1200">
          <a:solidFill>
            <a:srgbClr val="0097B2"/>
          </a:solidFill>
          <a:latin typeface="+mn-lt"/>
          <a:ea typeface="+mj-ea"/>
          <a:cs typeface="+mj-cs"/>
        </a:defRPr>
      </a:lvl1pPr>
    </p:titleStyle>
    <p:bodyStyle>
      <a:lvl1pPr marL="0" indent="0" algn="l" defTabSz="609630" rtl="0" eaLnBrk="1" latinLnBrk="0" hangingPunct="1">
        <a:spcBef>
          <a:spcPct val="20000"/>
        </a:spcBef>
        <a:buFontTx/>
        <a:buNone/>
        <a:defRPr sz="2133" kern="1200">
          <a:solidFill>
            <a:srgbClr val="545454"/>
          </a:solidFill>
          <a:latin typeface="+mn-lt"/>
          <a:ea typeface="+mn-ea"/>
          <a:cs typeface="+mn-cs"/>
        </a:defRPr>
      </a:lvl1pPr>
      <a:lvl2pPr marL="536602" indent="-190510" algn="l" defTabSz="609630" rtl="0" eaLnBrk="1" latinLnBrk="0" hangingPunct="1">
        <a:spcBef>
          <a:spcPct val="20000"/>
        </a:spcBef>
        <a:buFont typeface="Arial" pitchFamily="34" charset="0"/>
        <a:buChar char="–"/>
        <a:defRPr sz="1867" kern="1200">
          <a:solidFill>
            <a:srgbClr val="545454"/>
          </a:solidFill>
          <a:latin typeface="+mn-lt"/>
          <a:ea typeface="+mn-ea"/>
          <a:cs typeface="+mn-cs"/>
        </a:defRPr>
      </a:lvl2pPr>
      <a:lvl3pPr marL="773681" indent="-152408" algn="l" defTabSz="609630" rtl="0" eaLnBrk="1" latinLnBrk="0" hangingPunct="1">
        <a:spcBef>
          <a:spcPct val="20000"/>
        </a:spcBef>
        <a:buClr>
          <a:srgbClr val="FFC937"/>
        </a:buClr>
        <a:buFont typeface="Arial" pitchFamily="34" charset="0"/>
        <a:buChar char="•"/>
        <a:defRPr sz="1600" kern="1200">
          <a:solidFill>
            <a:srgbClr val="545454"/>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rgbClr val="545454"/>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rgbClr val="545454"/>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ldc.nl/alle-test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kstvak 12">
            <a:extLst>
              <a:ext uri="{FF2B5EF4-FFF2-40B4-BE49-F238E27FC236}">
                <a16:creationId xmlns:a16="http://schemas.microsoft.com/office/drawing/2014/main" id="{7CCC3105-E0B2-72A7-5954-5E38CAE6CA94}"/>
              </a:ext>
            </a:extLst>
          </p:cNvPr>
          <p:cNvSpPr txBox="1"/>
          <p:nvPr/>
        </p:nvSpPr>
        <p:spPr>
          <a:xfrm>
            <a:off x="6129542" y="2484138"/>
            <a:ext cx="1589655" cy="1446550"/>
          </a:xfrm>
          <a:prstGeom prst="rect">
            <a:avLst/>
          </a:prstGeom>
          <a:noFill/>
        </p:spPr>
        <p:txBody>
          <a:bodyPr wrap="square" rtlCol="0">
            <a:spAutoFit/>
          </a:bodyPr>
          <a:lstStyle/>
          <a:p>
            <a:endParaRPr lang="nl-NL"/>
          </a:p>
          <a:p>
            <a:endParaRPr lang="nl-NL"/>
          </a:p>
          <a:p>
            <a:endParaRPr lang="nl-NL"/>
          </a:p>
          <a:p>
            <a:r>
              <a:rPr lang="nl-NL" sz="2800"/>
              <a:t>4</a:t>
            </a:r>
            <a:r>
              <a:rPr lang="nl-NL"/>
              <a:t>.</a:t>
            </a:r>
          </a:p>
          <a:p>
            <a:endParaRPr lang="nl-NL"/>
          </a:p>
          <a:p>
            <a:endParaRPr lang="nl-NL"/>
          </a:p>
        </p:txBody>
      </p:sp>
      <p:sp>
        <p:nvSpPr>
          <p:cNvPr id="2" name="Title 1">
            <a:extLst>
              <a:ext uri="{FF2B5EF4-FFF2-40B4-BE49-F238E27FC236}">
                <a16:creationId xmlns:a16="http://schemas.microsoft.com/office/drawing/2014/main" id="{13229E82-6233-4B2D-B47A-4452E2E38751}"/>
              </a:ext>
            </a:extLst>
          </p:cNvPr>
          <p:cNvSpPr>
            <a:spLocks noGrp="1"/>
          </p:cNvSpPr>
          <p:nvPr>
            <p:ph type="ctrTitle"/>
          </p:nvPr>
        </p:nvSpPr>
        <p:spPr>
          <a:xfrm>
            <a:off x="746368" y="474785"/>
            <a:ext cx="7916985" cy="662353"/>
          </a:xfrm>
        </p:spPr>
        <p:txBody>
          <a:bodyPr/>
          <a:lstStyle/>
          <a:p>
            <a:r>
              <a:rPr lang="nl-NL" sz="3600"/>
              <a:t>Werkwijze 2</a:t>
            </a:r>
            <a:r>
              <a:rPr lang="nl-NL" sz="3600" baseline="30000"/>
              <a:t>e</a:t>
            </a:r>
            <a:r>
              <a:rPr lang="nl-NL" sz="3600"/>
              <a:t> spoor trajecten</a:t>
            </a:r>
          </a:p>
        </p:txBody>
      </p:sp>
      <p:pic>
        <p:nvPicPr>
          <p:cNvPr id="5" name="Afbeelding 4" descr="Afbeelding met Lettertype, ontwerp, symbool, zwart&#10;&#10;Automatisch gegenereerde beschrijving">
            <a:extLst>
              <a:ext uri="{FF2B5EF4-FFF2-40B4-BE49-F238E27FC236}">
                <a16:creationId xmlns:a16="http://schemas.microsoft.com/office/drawing/2014/main" id="{E9AA8C40-D5D3-E649-3852-F460F20D4E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55785" y="1444870"/>
            <a:ext cx="794238" cy="794238"/>
          </a:xfrm>
          <a:prstGeom prst="rect">
            <a:avLst/>
          </a:prstGeom>
          <a:noFill/>
          <a:ln>
            <a:noFill/>
          </a:ln>
        </p:spPr>
      </p:pic>
      <p:pic>
        <p:nvPicPr>
          <p:cNvPr id="6" name="Afbeelding 5" descr="Afbeelding met schets, cirkel, zwart, ontwerp&#10;&#10;Automatisch gegenereerde beschrijving">
            <a:extLst>
              <a:ext uri="{FF2B5EF4-FFF2-40B4-BE49-F238E27FC236}">
                <a16:creationId xmlns:a16="http://schemas.microsoft.com/office/drawing/2014/main" id="{560800C2-53CA-6CF0-15B6-F530B44CA9E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5472" y="4243160"/>
            <a:ext cx="929640" cy="929640"/>
          </a:xfrm>
          <a:prstGeom prst="rect">
            <a:avLst/>
          </a:prstGeom>
          <a:noFill/>
          <a:ln>
            <a:noFill/>
          </a:ln>
        </p:spPr>
      </p:pic>
      <p:pic>
        <p:nvPicPr>
          <p:cNvPr id="7" name="Afbeelding 6" descr="Afbeelding met ontwerp, schets, Lettertype&#10;&#10;Automatisch gegenereerde beschrijving">
            <a:extLst>
              <a:ext uri="{FF2B5EF4-FFF2-40B4-BE49-F238E27FC236}">
                <a16:creationId xmlns:a16="http://schemas.microsoft.com/office/drawing/2014/main" id="{2D320705-11AF-82D7-98C0-726D410418B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91545" y="1426745"/>
            <a:ext cx="838200" cy="838200"/>
          </a:xfrm>
          <a:prstGeom prst="rect">
            <a:avLst/>
          </a:prstGeom>
          <a:noFill/>
          <a:ln>
            <a:noFill/>
          </a:ln>
        </p:spPr>
      </p:pic>
      <p:sp>
        <p:nvSpPr>
          <p:cNvPr id="11" name="Tekstvak 10">
            <a:extLst>
              <a:ext uri="{FF2B5EF4-FFF2-40B4-BE49-F238E27FC236}">
                <a16:creationId xmlns:a16="http://schemas.microsoft.com/office/drawing/2014/main" id="{615AB34E-EAC9-9CD3-1135-F72DD3702203}"/>
              </a:ext>
            </a:extLst>
          </p:cNvPr>
          <p:cNvSpPr txBox="1"/>
          <p:nvPr/>
        </p:nvSpPr>
        <p:spPr>
          <a:xfrm>
            <a:off x="211017" y="4077037"/>
            <a:ext cx="1414095" cy="1446550"/>
          </a:xfrm>
          <a:prstGeom prst="rect">
            <a:avLst/>
          </a:prstGeom>
          <a:noFill/>
        </p:spPr>
        <p:txBody>
          <a:bodyPr wrap="square" rtlCol="0">
            <a:spAutoFit/>
          </a:bodyPr>
          <a:lstStyle/>
          <a:p>
            <a:endParaRPr lang="nl-NL"/>
          </a:p>
          <a:p>
            <a:endParaRPr lang="nl-NL"/>
          </a:p>
          <a:p>
            <a:endParaRPr lang="nl-NL"/>
          </a:p>
          <a:p>
            <a:r>
              <a:rPr lang="nl-NL" sz="2800"/>
              <a:t>2</a:t>
            </a:r>
            <a:r>
              <a:rPr lang="nl-NL"/>
              <a:t>.</a:t>
            </a:r>
          </a:p>
          <a:p>
            <a:endParaRPr lang="nl-NL"/>
          </a:p>
          <a:p>
            <a:endParaRPr lang="nl-NL"/>
          </a:p>
        </p:txBody>
      </p:sp>
      <p:sp>
        <p:nvSpPr>
          <p:cNvPr id="12" name="Tekstvak 11">
            <a:extLst>
              <a:ext uri="{FF2B5EF4-FFF2-40B4-BE49-F238E27FC236}">
                <a16:creationId xmlns:a16="http://schemas.microsoft.com/office/drawing/2014/main" id="{196BCFD2-32CE-BF85-93DB-CCC9F72967AD}"/>
              </a:ext>
            </a:extLst>
          </p:cNvPr>
          <p:cNvSpPr txBox="1"/>
          <p:nvPr/>
        </p:nvSpPr>
        <p:spPr>
          <a:xfrm>
            <a:off x="6091504" y="1045121"/>
            <a:ext cx="1482968" cy="1446550"/>
          </a:xfrm>
          <a:prstGeom prst="rect">
            <a:avLst/>
          </a:prstGeom>
          <a:noFill/>
        </p:spPr>
        <p:txBody>
          <a:bodyPr wrap="square" rtlCol="0">
            <a:spAutoFit/>
          </a:bodyPr>
          <a:lstStyle/>
          <a:p>
            <a:endParaRPr lang="nl-NL"/>
          </a:p>
          <a:p>
            <a:endParaRPr lang="nl-NL"/>
          </a:p>
          <a:p>
            <a:endParaRPr lang="nl-NL"/>
          </a:p>
          <a:p>
            <a:r>
              <a:rPr lang="nl-NL" sz="2800"/>
              <a:t>3</a:t>
            </a:r>
            <a:r>
              <a:rPr lang="nl-NL"/>
              <a:t>.</a:t>
            </a:r>
          </a:p>
          <a:p>
            <a:endParaRPr lang="nl-NL"/>
          </a:p>
          <a:p>
            <a:endParaRPr lang="nl-NL"/>
          </a:p>
        </p:txBody>
      </p:sp>
      <p:sp>
        <p:nvSpPr>
          <p:cNvPr id="4" name="Tekstvak 3">
            <a:extLst>
              <a:ext uri="{FF2B5EF4-FFF2-40B4-BE49-F238E27FC236}">
                <a16:creationId xmlns:a16="http://schemas.microsoft.com/office/drawing/2014/main" id="{39D97455-EC28-798D-3375-1D533D0919D9}"/>
              </a:ext>
            </a:extLst>
          </p:cNvPr>
          <p:cNvSpPr txBox="1"/>
          <p:nvPr/>
        </p:nvSpPr>
        <p:spPr>
          <a:xfrm>
            <a:off x="181708" y="1168232"/>
            <a:ext cx="1172307" cy="1323439"/>
          </a:xfrm>
          <a:prstGeom prst="rect">
            <a:avLst/>
          </a:prstGeom>
          <a:noFill/>
        </p:spPr>
        <p:txBody>
          <a:bodyPr wrap="square" rtlCol="0">
            <a:spAutoFit/>
          </a:bodyPr>
          <a:lstStyle/>
          <a:p>
            <a:endParaRPr lang="nl-NL" sz="2800"/>
          </a:p>
          <a:p>
            <a:r>
              <a:rPr lang="nl-NL" sz="2800"/>
              <a:t>1</a:t>
            </a:r>
            <a:r>
              <a:rPr lang="nl-NL"/>
              <a:t>.		</a:t>
            </a:r>
          </a:p>
          <a:p>
            <a:r>
              <a:rPr lang="nl-NL"/>
              <a:t>                                   </a:t>
            </a:r>
          </a:p>
        </p:txBody>
      </p:sp>
      <p:sp>
        <p:nvSpPr>
          <p:cNvPr id="17" name="Tekstvak 16">
            <a:extLst>
              <a:ext uri="{FF2B5EF4-FFF2-40B4-BE49-F238E27FC236}">
                <a16:creationId xmlns:a16="http://schemas.microsoft.com/office/drawing/2014/main" id="{B35D1F14-4AE3-E0F3-7411-B703C9FEA637}"/>
              </a:ext>
            </a:extLst>
          </p:cNvPr>
          <p:cNvSpPr txBox="1"/>
          <p:nvPr/>
        </p:nvSpPr>
        <p:spPr>
          <a:xfrm>
            <a:off x="1715965" y="3969316"/>
            <a:ext cx="4220597" cy="2215991"/>
          </a:xfrm>
          <a:prstGeom prst="rect">
            <a:avLst/>
          </a:prstGeom>
          <a:noFill/>
        </p:spPr>
        <p:txBody>
          <a:bodyPr wrap="square" rtlCol="0">
            <a:spAutoFit/>
          </a:bodyPr>
          <a:lstStyle/>
          <a:p>
            <a:r>
              <a:rPr lang="nl-NL" sz="1400" b="1"/>
              <a:t>Lees ADO rapport grondig door en neem alles wat relevant is voor trajectplan mee</a:t>
            </a:r>
          </a:p>
          <a:p>
            <a:endParaRPr lang="nl-NL" sz="1400" b="1"/>
          </a:p>
          <a:p>
            <a:pPr marL="285750" indent="-285750">
              <a:buFont typeface="Arial" panose="020B0604020202020204" pitchFamily="34" charset="0"/>
              <a:buChar char="•"/>
            </a:pPr>
            <a:r>
              <a:rPr lang="nl-NL"/>
              <a:t>Vul alles wat relevant is alvast in </a:t>
            </a:r>
            <a:r>
              <a:rPr lang="nl-NL" err="1"/>
              <a:t>in</a:t>
            </a:r>
            <a:r>
              <a:rPr lang="nl-NL"/>
              <a:t> het trajectplan.</a:t>
            </a:r>
          </a:p>
          <a:p>
            <a:pPr marL="285750" indent="-285750">
              <a:buFont typeface="Arial" panose="020B0604020202020204" pitchFamily="34" charset="0"/>
              <a:buChar char="•"/>
            </a:pPr>
            <a:r>
              <a:rPr lang="nl-NL"/>
              <a:t>Het trajectplan is te vinden op de associéwebsite bij de klant</a:t>
            </a:r>
          </a:p>
          <a:p>
            <a:pPr marL="285750" indent="-285750">
              <a:buFont typeface="Arial" panose="020B0604020202020204" pitchFamily="34" charset="0"/>
              <a:buChar char="•"/>
            </a:pPr>
            <a:r>
              <a:rPr lang="nl-NL"/>
              <a:t>Indien ADO nog niet beschikbaar is lees dan IZP en/of FML door.</a:t>
            </a:r>
          </a:p>
          <a:p>
            <a:pPr marL="285750" indent="-285750">
              <a:buFont typeface="Arial" panose="020B0604020202020204" pitchFamily="34" charset="0"/>
              <a:buChar char="•"/>
            </a:pPr>
            <a:r>
              <a:rPr lang="nl-NL"/>
              <a:t>ADO is altijd opgesteld door arbeidsdeskundige, IZP en FML door bedrijfsarts. Advies bedrijfsarts is uiteindelijk leidend</a:t>
            </a:r>
          </a:p>
          <a:p>
            <a:pPr marL="285750" indent="-285750">
              <a:buFont typeface="Arial" panose="020B0604020202020204" pitchFamily="34" charset="0"/>
              <a:buChar char="•"/>
            </a:pPr>
            <a:r>
              <a:rPr lang="nl-NL"/>
              <a:t>Functies die arbeidsdeskundige aangeeft meenemen in zoekprofiel.</a:t>
            </a:r>
          </a:p>
        </p:txBody>
      </p:sp>
      <p:sp>
        <p:nvSpPr>
          <p:cNvPr id="18" name="Tekstvak 17">
            <a:extLst>
              <a:ext uri="{FF2B5EF4-FFF2-40B4-BE49-F238E27FC236}">
                <a16:creationId xmlns:a16="http://schemas.microsoft.com/office/drawing/2014/main" id="{10DDFAB7-B08D-D781-BB70-D4565EB30CF6}"/>
              </a:ext>
            </a:extLst>
          </p:cNvPr>
          <p:cNvSpPr txBox="1"/>
          <p:nvPr/>
        </p:nvSpPr>
        <p:spPr>
          <a:xfrm>
            <a:off x="7719199" y="1378923"/>
            <a:ext cx="4220597" cy="1538883"/>
          </a:xfrm>
          <a:prstGeom prst="rect">
            <a:avLst/>
          </a:prstGeom>
          <a:noFill/>
        </p:spPr>
        <p:txBody>
          <a:bodyPr wrap="square" rtlCol="0">
            <a:spAutoFit/>
          </a:bodyPr>
          <a:lstStyle/>
          <a:p>
            <a:r>
              <a:rPr lang="nl-NL" sz="1400" b="1"/>
              <a:t>Gesprek met kandidaat (Intake)</a:t>
            </a:r>
          </a:p>
          <a:p>
            <a:endParaRPr lang="nl-NL" sz="1600" b="1"/>
          </a:p>
          <a:p>
            <a:pPr marL="285750" indent="-285750">
              <a:buFont typeface="Arial" panose="020B0604020202020204" pitchFamily="34" charset="0"/>
              <a:buChar char="•"/>
            </a:pPr>
            <a:r>
              <a:rPr lang="nl-NL"/>
              <a:t>Tijdens de intake zoveel mogelijk informatie verzamelen die nodig is voor het trajectplan.</a:t>
            </a:r>
          </a:p>
          <a:p>
            <a:pPr marL="285750" indent="-285750">
              <a:buFont typeface="Arial" panose="020B0604020202020204" pitchFamily="34" charset="0"/>
              <a:buChar char="•"/>
            </a:pPr>
            <a:r>
              <a:rPr lang="nl-NL"/>
              <a:t>Dit is de basis voor de rest van het traject.</a:t>
            </a:r>
          </a:p>
          <a:p>
            <a:pPr marL="285750" indent="-285750">
              <a:buFont typeface="Arial" panose="020B0604020202020204" pitchFamily="34" charset="0"/>
              <a:buChar char="•"/>
            </a:pPr>
            <a:endParaRPr lang="nl-NL" sz="1600" b="1"/>
          </a:p>
          <a:p>
            <a:pPr marL="171450" indent="-171450">
              <a:buFont typeface="Arial" panose="020B0604020202020204" pitchFamily="34" charset="0"/>
              <a:buChar char="•"/>
            </a:pPr>
            <a:endParaRPr lang="nl-NL" b="1"/>
          </a:p>
        </p:txBody>
      </p:sp>
      <p:sp>
        <p:nvSpPr>
          <p:cNvPr id="19" name="Tekstvak 18">
            <a:extLst>
              <a:ext uri="{FF2B5EF4-FFF2-40B4-BE49-F238E27FC236}">
                <a16:creationId xmlns:a16="http://schemas.microsoft.com/office/drawing/2014/main" id="{3E342245-1D76-8B51-293B-FBC066562B1F}"/>
              </a:ext>
            </a:extLst>
          </p:cNvPr>
          <p:cNvSpPr txBox="1"/>
          <p:nvPr/>
        </p:nvSpPr>
        <p:spPr>
          <a:xfrm>
            <a:off x="7719198" y="2676654"/>
            <a:ext cx="4220597" cy="2400657"/>
          </a:xfrm>
          <a:prstGeom prst="rect">
            <a:avLst/>
          </a:prstGeom>
          <a:noFill/>
        </p:spPr>
        <p:txBody>
          <a:bodyPr wrap="square" rtlCol="0">
            <a:spAutoFit/>
          </a:bodyPr>
          <a:lstStyle/>
          <a:p>
            <a:r>
              <a:rPr lang="nl-NL" sz="1400" b="1"/>
              <a:t>Trajectplan invullen</a:t>
            </a:r>
            <a:br>
              <a:rPr lang="nl-NL" sz="1400" b="1"/>
            </a:br>
            <a:endParaRPr lang="nl-NL" sz="1400" b="1"/>
          </a:p>
          <a:p>
            <a:pPr marL="285750" indent="-285750">
              <a:buFont typeface="Arial" panose="020B0604020202020204" pitchFamily="34" charset="0"/>
              <a:buChar char="•"/>
            </a:pPr>
            <a:r>
              <a:rPr lang="nl-NL"/>
              <a:t>Vul het trajectplan in a.d.h.v. het intakegesprek en het ADO rapport. Neem hierin ook de visie werkgever mee.</a:t>
            </a:r>
          </a:p>
          <a:p>
            <a:pPr marL="285750" indent="-285750">
              <a:buFont typeface="Arial" panose="020B0604020202020204" pitchFamily="34" charset="0"/>
              <a:buChar char="•"/>
            </a:pPr>
            <a:r>
              <a:rPr lang="nl-NL"/>
              <a:t>In het trajectplan dient ook persoonsprofiel en zoekprofiel te zitten (mag als bijlage).</a:t>
            </a:r>
          </a:p>
          <a:p>
            <a:pPr marL="285750" indent="-285750">
              <a:buFont typeface="Arial" panose="020B0604020202020204" pitchFamily="34" charset="0"/>
              <a:buChar char="•"/>
            </a:pPr>
            <a:r>
              <a:rPr lang="nl-NL"/>
              <a:t>Laat het trajectplan lezen door de werknemer, deze moet akkoord gaan voordat het plan wordt verstuurd naar de werkgever.</a:t>
            </a:r>
          </a:p>
          <a:p>
            <a:pPr marL="285750" indent="-285750">
              <a:buFont typeface="Arial" panose="020B0604020202020204" pitchFamily="34" charset="0"/>
              <a:buChar char="•"/>
            </a:pPr>
            <a:r>
              <a:rPr lang="nl-NL"/>
              <a:t>Stuur het trajectplan inclusief het intakeverslag </a:t>
            </a:r>
            <a:r>
              <a:rPr lang="nl-NL" err="1"/>
              <a:t>z.s.m</a:t>
            </a:r>
            <a:r>
              <a:rPr lang="nl-NL"/>
              <a:t> en uiterlijk binnen 21 dagen na aanmelding naar werkgever.</a:t>
            </a:r>
          </a:p>
          <a:p>
            <a:pPr marL="285750" indent="-285750">
              <a:buFont typeface="Arial" panose="020B0604020202020204" pitchFamily="34" charset="0"/>
              <a:buChar char="•"/>
            </a:pPr>
            <a:endParaRPr lang="nl-NL" sz="1400" b="1"/>
          </a:p>
        </p:txBody>
      </p:sp>
      <p:sp>
        <p:nvSpPr>
          <p:cNvPr id="22" name="Tekstvak 21">
            <a:extLst>
              <a:ext uri="{FF2B5EF4-FFF2-40B4-BE49-F238E27FC236}">
                <a16:creationId xmlns:a16="http://schemas.microsoft.com/office/drawing/2014/main" id="{0D20DD3F-C2B9-A25D-CB23-4060506BC243}"/>
              </a:ext>
            </a:extLst>
          </p:cNvPr>
          <p:cNvSpPr txBox="1"/>
          <p:nvPr/>
        </p:nvSpPr>
        <p:spPr>
          <a:xfrm>
            <a:off x="1715966" y="1378923"/>
            <a:ext cx="4220597" cy="2831544"/>
          </a:xfrm>
          <a:prstGeom prst="rect">
            <a:avLst/>
          </a:prstGeom>
          <a:noFill/>
        </p:spPr>
        <p:txBody>
          <a:bodyPr wrap="square" rtlCol="0">
            <a:spAutoFit/>
          </a:bodyPr>
          <a:lstStyle/>
          <a:p>
            <a:r>
              <a:rPr lang="nl-NL" sz="1400" b="1"/>
              <a:t>Plan een afspraak voor kennismakingsgesprek met werkgever &amp; kandidaat (beiden individueel)</a:t>
            </a:r>
          </a:p>
          <a:p>
            <a:endParaRPr lang="nl-NL" sz="1400" b="1"/>
          </a:p>
          <a:p>
            <a:pPr marL="285750" indent="-285750">
              <a:buFont typeface="Arial" panose="020B0604020202020204" pitchFamily="34" charset="0"/>
              <a:buChar char="•"/>
            </a:pPr>
            <a:r>
              <a:rPr lang="nl-NL"/>
              <a:t>Telefonisch of per mail.</a:t>
            </a:r>
          </a:p>
          <a:p>
            <a:pPr marL="285750" indent="-285750">
              <a:buFont typeface="Arial" panose="020B0604020202020204" pitchFamily="34" charset="0"/>
              <a:buChar char="•"/>
            </a:pPr>
            <a:r>
              <a:rPr lang="nl-NL"/>
              <a:t>Vertel wat 2</a:t>
            </a:r>
            <a:r>
              <a:rPr lang="nl-NL" baseline="30000"/>
              <a:t>e</a:t>
            </a:r>
            <a:r>
              <a:rPr lang="nl-NL"/>
              <a:t> spoortraject inhoud, wat verplichtingen beiden partijen zijn en wat Wet verbetering Poortwachter inhoud voor beiden partijen en wat functie zoekprofiel is.</a:t>
            </a:r>
          </a:p>
          <a:p>
            <a:pPr marL="285750" indent="-285750">
              <a:buFont typeface="Arial" panose="020B0604020202020204" pitchFamily="34" charset="0"/>
              <a:buChar char="•"/>
            </a:pPr>
            <a:r>
              <a:rPr lang="nl-NL" kern="100">
                <a:effectLst/>
                <a:ea typeface="Aptos" panose="020B0004020202020204" pitchFamily="34" charset="0"/>
                <a:cs typeface="Times New Roman" panose="02020603050405020304" pitchFamily="18" charset="0"/>
              </a:rPr>
              <a:t>Voor het 1</a:t>
            </a:r>
            <a:r>
              <a:rPr lang="nl-NL" kern="100" baseline="30000">
                <a:effectLst/>
                <a:ea typeface="Aptos" panose="020B0004020202020204" pitchFamily="34" charset="0"/>
                <a:cs typeface="Times New Roman" panose="02020603050405020304" pitchFamily="18" charset="0"/>
              </a:rPr>
              <a:t>e</a:t>
            </a:r>
            <a:r>
              <a:rPr lang="nl-NL" kern="100">
                <a:effectLst/>
                <a:ea typeface="Aptos" panose="020B0004020202020204" pitchFamily="34" charset="0"/>
                <a:cs typeface="Times New Roman" panose="02020603050405020304" pitchFamily="18" charset="0"/>
              </a:rPr>
              <a:t> gesprek met de medewerker eerst contact met de werkgever/ leidinggevende, zijn er zaken waar ik rekening mee moet houden is de kandidaat al geïnformeerd.</a:t>
            </a:r>
          </a:p>
          <a:p>
            <a:pPr marL="285750" indent="-285750">
              <a:buFont typeface="Arial" panose="020B0604020202020204" pitchFamily="34" charset="0"/>
              <a:buChar char="•"/>
            </a:pPr>
            <a:r>
              <a:rPr lang="nl-NL" kern="100">
                <a:ea typeface="Aptos" panose="020B0004020202020204" pitchFamily="34" charset="0"/>
                <a:cs typeface="Times New Roman" panose="02020603050405020304" pitchFamily="18" charset="0"/>
              </a:rPr>
              <a:t>Toverwoord bij 2</a:t>
            </a:r>
            <a:r>
              <a:rPr lang="nl-NL" kern="100" baseline="30000">
                <a:ea typeface="Aptos" panose="020B0004020202020204" pitchFamily="34" charset="0"/>
                <a:cs typeface="Times New Roman" panose="02020603050405020304" pitchFamily="18" charset="0"/>
              </a:rPr>
              <a:t>e</a:t>
            </a:r>
            <a:r>
              <a:rPr lang="nl-NL" kern="100">
                <a:ea typeface="Aptos" panose="020B0004020202020204" pitchFamily="34" charset="0"/>
                <a:cs typeface="Times New Roman" panose="02020603050405020304" pitchFamily="18" charset="0"/>
              </a:rPr>
              <a:t> spoor doel: kortste route naar betaald werk en wanneer dat niet lukt in elk geval het verkleinen van de afstand tot de arbeidsmarkt.</a:t>
            </a:r>
            <a:endParaRPr lang="nl-NL"/>
          </a:p>
          <a:p>
            <a:endParaRPr lang="nl-NL" sz="1600" b="1"/>
          </a:p>
        </p:txBody>
      </p:sp>
      <p:pic>
        <p:nvPicPr>
          <p:cNvPr id="23" name="Afbeelding 22" descr="Afbeelding met schets, Lettertype, ontwerp, symbool&#10;&#10;Automatisch gegenereerde beschrijving">
            <a:extLst>
              <a:ext uri="{FF2B5EF4-FFF2-40B4-BE49-F238E27FC236}">
                <a16:creationId xmlns:a16="http://schemas.microsoft.com/office/drawing/2014/main" id="{6510F5E5-F877-1964-225E-B6355C88E76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647619" y="2794695"/>
            <a:ext cx="929640" cy="929640"/>
          </a:xfrm>
          <a:prstGeom prst="rect">
            <a:avLst/>
          </a:prstGeom>
          <a:noFill/>
          <a:ln>
            <a:noFill/>
          </a:ln>
        </p:spPr>
      </p:pic>
      <p:sp>
        <p:nvSpPr>
          <p:cNvPr id="25" name="Rectangle 3">
            <a:extLst>
              <a:ext uri="{FF2B5EF4-FFF2-40B4-BE49-F238E27FC236}">
                <a16:creationId xmlns:a16="http://schemas.microsoft.com/office/drawing/2014/main" id="{46E6A176-5139-CF04-5FAD-762D2B436478}"/>
              </a:ext>
            </a:extLst>
          </p:cNvPr>
          <p:cNvSpPr>
            <a:spLocks noChangeArrowheads="1"/>
          </p:cNvSpPr>
          <p:nvPr/>
        </p:nvSpPr>
        <p:spPr bwMode="auto">
          <a:xfrm>
            <a:off x="7793410" y="5077311"/>
            <a:ext cx="4398590"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tabLst/>
            </a:pPr>
            <a:r>
              <a:rPr kumimoji="0" lang="nl-NL" altLang="nl-NL" sz="1400" b="1" i="0" u="none" strike="noStrike" cap="none" normalizeH="0" baseline="0">
                <a:ln>
                  <a:noFill/>
                </a:ln>
                <a:solidFill>
                  <a:schemeClr val="tx1"/>
                </a:solidFill>
                <a:effectLst/>
              </a:rPr>
              <a:t>Contact werkgever</a:t>
            </a:r>
          </a:p>
          <a:p>
            <a:pPr marR="0" lvl="0" algn="l" defTabSz="914400" rtl="0" eaLnBrk="0" fontAlgn="base" latinLnBrk="0" hangingPunct="0">
              <a:lnSpc>
                <a:spcPct val="100000"/>
              </a:lnSpc>
              <a:spcBef>
                <a:spcPct val="0"/>
              </a:spcBef>
              <a:spcAft>
                <a:spcPct val="0"/>
              </a:spcAft>
              <a:buClrTx/>
              <a:buSzTx/>
              <a:tabLst/>
            </a:pPr>
            <a:endParaRPr kumimoji="0" lang="nl-NL" altLang="nl-NL" sz="1400" b="1" i="0" u="none" strike="noStrike" cap="none" normalizeH="0" baseline="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nl-NL" b="0" i="0" u="none" strike="noStrike" cap="none" normalizeH="0" baseline="0">
                <a:ln>
                  <a:noFill/>
                </a:ln>
                <a:solidFill>
                  <a:schemeClr val="tx1"/>
                </a:solidFill>
                <a:effectLst/>
              </a:rPr>
              <a:t>Plan om de 6 weken contact met de werkgever, met aandacht voor privacy van de werknemer. Gebruik voortgangsverslagen als er geen bijzonderheden zijn en deel informatie op procesniveau. Bespreek dit met de werknemer of organiseer een driegesprek.</a:t>
            </a:r>
          </a:p>
        </p:txBody>
      </p:sp>
      <p:sp>
        <p:nvSpPr>
          <p:cNvPr id="26" name="Tekstvak 25">
            <a:extLst>
              <a:ext uri="{FF2B5EF4-FFF2-40B4-BE49-F238E27FC236}">
                <a16:creationId xmlns:a16="http://schemas.microsoft.com/office/drawing/2014/main" id="{2A904418-0C0F-5036-4487-829F84B19396}"/>
              </a:ext>
            </a:extLst>
          </p:cNvPr>
          <p:cNvSpPr txBox="1"/>
          <p:nvPr/>
        </p:nvSpPr>
        <p:spPr>
          <a:xfrm>
            <a:off x="6255440" y="4809071"/>
            <a:ext cx="1482968" cy="1446550"/>
          </a:xfrm>
          <a:prstGeom prst="rect">
            <a:avLst/>
          </a:prstGeom>
          <a:noFill/>
        </p:spPr>
        <p:txBody>
          <a:bodyPr wrap="square" rtlCol="0">
            <a:spAutoFit/>
          </a:bodyPr>
          <a:lstStyle/>
          <a:p>
            <a:endParaRPr lang="nl-NL"/>
          </a:p>
          <a:p>
            <a:endParaRPr lang="nl-NL"/>
          </a:p>
          <a:p>
            <a:endParaRPr lang="nl-NL"/>
          </a:p>
          <a:p>
            <a:r>
              <a:rPr lang="nl-NL" sz="2800"/>
              <a:t>5</a:t>
            </a:r>
            <a:r>
              <a:rPr lang="nl-NL"/>
              <a:t>.</a:t>
            </a:r>
          </a:p>
          <a:p>
            <a:endParaRPr lang="nl-NL"/>
          </a:p>
          <a:p>
            <a:endParaRPr lang="nl-NL"/>
          </a:p>
        </p:txBody>
      </p:sp>
      <p:pic>
        <p:nvPicPr>
          <p:cNvPr id="28" name="Afbeelding 27" descr="Afbeelding met ontwerp, schets, Lettertype&#10;&#10;Automatisch gegenereerde beschrijving">
            <a:extLst>
              <a:ext uri="{FF2B5EF4-FFF2-40B4-BE49-F238E27FC236}">
                <a16:creationId xmlns:a16="http://schemas.microsoft.com/office/drawing/2014/main" id="{1A2A0F7C-8E05-4C0F-C339-A0F1F834132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83816" y="5262624"/>
            <a:ext cx="838200" cy="838200"/>
          </a:xfrm>
          <a:prstGeom prst="rect">
            <a:avLst/>
          </a:prstGeom>
          <a:noFill/>
          <a:ln>
            <a:noFill/>
          </a:ln>
        </p:spPr>
      </p:pic>
    </p:spTree>
    <p:extLst>
      <p:ext uri="{BB962C8B-B14F-4D97-AF65-F5344CB8AC3E}">
        <p14:creationId xmlns:p14="http://schemas.microsoft.com/office/powerpoint/2010/main" val="1272139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kstvak 19">
            <a:extLst>
              <a:ext uri="{FF2B5EF4-FFF2-40B4-BE49-F238E27FC236}">
                <a16:creationId xmlns:a16="http://schemas.microsoft.com/office/drawing/2014/main" id="{EFD14FC2-E7D7-BFB3-51F0-BC4156275B1D}"/>
              </a:ext>
            </a:extLst>
          </p:cNvPr>
          <p:cNvSpPr txBox="1"/>
          <p:nvPr/>
        </p:nvSpPr>
        <p:spPr>
          <a:xfrm>
            <a:off x="1734305" y="1336937"/>
            <a:ext cx="3608334" cy="4597734"/>
          </a:xfrm>
          <a:prstGeom prst="rect">
            <a:avLst/>
          </a:prstGeom>
          <a:noFill/>
        </p:spPr>
        <p:txBody>
          <a:bodyPr wrap="square" rtlCol="0">
            <a:spAutoFit/>
          </a:bodyPr>
          <a:lstStyle/>
          <a:p>
            <a:r>
              <a:rPr lang="nl-NL" sz="1400" b="1"/>
              <a:t>Voortgangsrapportage</a:t>
            </a:r>
          </a:p>
          <a:p>
            <a:endParaRPr lang="nl-NL" sz="1400" b="1"/>
          </a:p>
          <a:p>
            <a:pPr marL="285750" indent="-285750">
              <a:buFont typeface="Arial" panose="020B0604020202020204" pitchFamily="34" charset="0"/>
              <a:buChar char="•"/>
            </a:pPr>
            <a:r>
              <a:rPr lang="nl-NL"/>
              <a:t>Vul deze periodiek in en verstuur iedere 2 maanden naar werkgever.</a:t>
            </a:r>
          </a:p>
          <a:p>
            <a:pPr marL="285750" indent="-285750">
              <a:buFont typeface="Arial" panose="020B0604020202020204" pitchFamily="34" charset="0"/>
              <a:buChar char="•"/>
            </a:pPr>
            <a:r>
              <a:rPr lang="nl-NL"/>
              <a:t>Voortgangsrapportage format is te vinden op de associéwebsite onder de klant.</a:t>
            </a:r>
          </a:p>
          <a:p>
            <a:pPr marL="285750" indent="-285750">
              <a:buFont typeface="Arial" panose="020B0604020202020204" pitchFamily="34" charset="0"/>
              <a:buChar char="•"/>
            </a:pPr>
            <a:r>
              <a:rPr lang="nl-NL"/>
              <a:t>Let op: </a:t>
            </a:r>
            <a:r>
              <a:rPr lang="nl-NL" kern="100">
                <a:effectLst/>
                <a:ea typeface="Aptos" panose="020B0004020202020204" pitchFamily="34" charset="0"/>
                <a:cs typeface="Times New Roman" panose="02020603050405020304" pitchFamily="18" charset="0"/>
              </a:rPr>
              <a:t>De onderbouwing van het zoekprofiel wordt steeds belangrijker voor het UWV</a:t>
            </a:r>
          </a:p>
          <a:p>
            <a:r>
              <a:rPr lang="nl-NL" kern="100">
                <a:effectLst/>
                <a:ea typeface="Aptos" panose="020B0004020202020204" pitchFamily="34" charset="0"/>
                <a:cs typeface="Times New Roman" panose="02020603050405020304" pitchFamily="18" charset="0"/>
              </a:rPr>
              <a:t>	Check op reguliere belastbaarheid van de 	functie en randvoorwaarden voor de 	werknemer.</a:t>
            </a:r>
          </a:p>
          <a:p>
            <a:pPr marL="285750" indent="-285750">
              <a:buFont typeface="Arial" panose="020B0604020202020204" pitchFamily="34" charset="0"/>
              <a:buChar char="•"/>
            </a:pPr>
            <a:r>
              <a:rPr lang="nl-NL" kern="100">
                <a:ea typeface="Aptos" panose="020B0004020202020204" pitchFamily="34" charset="0"/>
                <a:cs typeface="Times New Roman" panose="02020603050405020304" pitchFamily="18" charset="0"/>
              </a:rPr>
              <a:t>O</a:t>
            </a:r>
            <a:r>
              <a:rPr lang="nl-NL" kern="100">
                <a:effectLst/>
                <a:ea typeface="Aptos" panose="020B0004020202020204" pitchFamily="34" charset="0"/>
                <a:cs typeface="Times New Roman" panose="02020603050405020304" pitchFamily="18" charset="0"/>
              </a:rPr>
              <a:t>m te komen tot functies voor het zoekprofiel </a:t>
            </a:r>
            <a:r>
              <a:rPr lang="nl-NL" kern="100">
                <a:effectLst/>
                <a:ea typeface="Aptos" panose="020B0004020202020204" pitchFamily="34" charset="0"/>
                <a:cs typeface="Times New Roman" panose="02020603050405020304" pitchFamily="18" charset="0"/>
                <a:hlinkClick r:id="rId2"/>
              </a:rPr>
              <a:t>LDC vragenlijst </a:t>
            </a:r>
            <a:r>
              <a:rPr lang="nl-NL" kern="100">
                <a:effectLst/>
                <a:ea typeface="Aptos" panose="020B0004020202020204" pitchFamily="34" charset="0"/>
                <a:cs typeface="Times New Roman" panose="02020603050405020304" pitchFamily="18" charset="0"/>
              </a:rPr>
              <a:t>inzetten en als extra het competentiespel. Ook </a:t>
            </a:r>
            <a:r>
              <a:rPr lang="nl-NL" kern="100" err="1">
                <a:effectLst/>
                <a:ea typeface="Aptos" panose="020B0004020202020204" pitchFamily="34" charset="0"/>
                <a:cs typeface="Times New Roman" panose="02020603050405020304" pitchFamily="18" charset="0"/>
              </a:rPr>
              <a:t>ChatGPT</a:t>
            </a:r>
            <a:r>
              <a:rPr lang="nl-NL" kern="100">
                <a:effectLst/>
                <a:ea typeface="Aptos" panose="020B0004020202020204" pitchFamily="34" charset="0"/>
                <a:cs typeface="Times New Roman" panose="02020603050405020304" pitchFamily="18" charset="0"/>
              </a:rPr>
              <a:t> kan hiervoor worden ingezet. Let op dat je geen persoonsgegevens in </a:t>
            </a:r>
            <a:r>
              <a:rPr lang="nl-NL" kern="100" err="1">
                <a:effectLst/>
                <a:ea typeface="Aptos" panose="020B0004020202020204" pitchFamily="34" charset="0"/>
                <a:cs typeface="Times New Roman" panose="02020603050405020304" pitchFamily="18" charset="0"/>
              </a:rPr>
              <a:t>ChatGPT</a:t>
            </a:r>
            <a:r>
              <a:rPr lang="nl-NL" kern="100">
                <a:effectLst/>
                <a:ea typeface="Aptos" panose="020B0004020202020204" pitchFamily="34" charset="0"/>
                <a:cs typeface="Times New Roman" panose="02020603050405020304" pitchFamily="18" charset="0"/>
              </a:rPr>
              <a:t> zet.</a:t>
            </a:r>
          </a:p>
          <a:p>
            <a:pPr marL="285750" indent="-285750">
              <a:buFont typeface="Arial" panose="020B0604020202020204" pitchFamily="34" charset="0"/>
              <a:buChar char="•"/>
            </a:pPr>
            <a:r>
              <a:rPr lang="nl-NL" kern="100">
                <a:ea typeface="Aptos" panose="020B0004020202020204" pitchFamily="34" charset="0"/>
                <a:cs typeface="Times New Roman" panose="02020603050405020304" pitchFamily="18" charset="0"/>
              </a:rPr>
              <a:t>Persoonsprofiel en zoekprofiel worden indien nodig per rapportage bijgewerkt.</a:t>
            </a:r>
          </a:p>
          <a:p>
            <a:pPr marL="285750" indent="-285750">
              <a:buFont typeface="Arial" panose="020B0604020202020204" pitchFamily="34" charset="0"/>
              <a:buChar char="•"/>
            </a:pPr>
            <a:r>
              <a:rPr lang="nl-NL" kern="100">
                <a:ea typeface="Aptos" panose="020B0004020202020204" pitchFamily="34" charset="0"/>
                <a:cs typeface="Times New Roman" panose="02020603050405020304" pitchFamily="18" charset="0"/>
              </a:rPr>
              <a:t>Informatie naar de werkgever pas versturen na akkoord werknemer.</a:t>
            </a:r>
          </a:p>
          <a:p>
            <a:pPr marL="285750" indent="-285750">
              <a:buFont typeface="Arial" panose="020B0604020202020204" pitchFamily="34" charset="0"/>
              <a:buChar char="•"/>
            </a:pPr>
            <a:endParaRPr lang="nl-NL" sz="1100" kern="100">
              <a:latin typeface="Aptos" panose="020B0004020202020204" pitchFamily="34" charset="0"/>
              <a:ea typeface="Aptos" panose="020B0004020202020204" pitchFamily="34" charset="0"/>
              <a:cs typeface="Times New Roman" panose="02020603050405020304" pitchFamily="18" charset="0"/>
            </a:endParaRPr>
          </a:p>
          <a:p>
            <a:pPr marL="152430">
              <a:lnSpc>
                <a:spcPct val="107000"/>
              </a:lnSpc>
            </a:pPr>
            <a:endParaRPr lang="nl-NL" sz="1100" kern="100">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nl-NL"/>
          </a:p>
          <a:p>
            <a:pPr marL="285750" indent="-285750">
              <a:buFont typeface="Arial" panose="020B0604020202020204" pitchFamily="34" charset="0"/>
              <a:buChar char="•"/>
            </a:pPr>
            <a:endParaRPr lang="nl-NL" sz="1400" b="1"/>
          </a:p>
        </p:txBody>
      </p:sp>
      <p:pic>
        <p:nvPicPr>
          <p:cNvPr id="24" name="Afbeelding 23" descr="Afbeelding met zwart, ontwerp, schermopname&#10;&#10;Automatisch gegenereerde beschrijving">
            <a:extLst>
              <a:ext uri="{FF2B5EF4-FFF2-40B4-BE49-F238E27FC236}">
                <a16:creationId xmlns:a16="http://schemas.microsoft.com/office/drawing/2014/main" id="{946F7DB8-E6EC-84CB-8F64-47E5E053BA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6893" y="1595711"/>
            <a:ext cx="1028700" cy="1028700"/>
          </a:xfrm>
          <a:prstGeom prst="rect">
            <a:avLst/>
          </a:prstGeom>
          <a:noFill/>
          <a:ln>
            <a:noFill/>
          </a:ln>
        </p:spPr>
      </p:pic>
      <p:sp>
        <p:nvSpPr>
          <p:cNvPr id="14" name="Tekstvak 13">
            <a:extLst>
              <a:ext uri="{FF2B5EF4-FFF2-40B4-BE49-F238E27FC236}">
                <a16:creationId xmlns:a16="http://schemas.microsoft.com/office/drawing/2014/main" id="{E9506A93-DDC5-F79E-849F-0BABB14E0635}"/>
              </a:ext>
            </a:extLst>
          </p:cNvPr>
          <p:cNvSpPr txBox="1"/>
          <p:nvPr/>
        </p:nvSpPr>
        <p:spPr>
          <a:xfrm>
            <a:off x="233420" y="1289596"/>
            <a:ext cx="706710" cy="1446550"/>
          </a:xfrm>
          <a:prstGeom prst="rect">
            <a:avLst/>
          </a:prstGeom>
          <a:noFill/>
        </p:spPr>
        <p:txBody>
          <a:bodyPr wrap="square" rtlCol="0">
            <a:spAutoFit/>
          </a:bodyPr>
          <a:lstStyle/>
          <a:p>
            <a:endParaRPr lang="nl-NL"/>
          </a:p>
          <a:p>
            <a:endParaRPr lang="nl-NL"/>
          </a:p>
          <a:p>
            <a:endParaRPr lang="nl-NL"/>
          </a:p>
          <a:p>
            <a:r>
              <a:rPr lang="nl-NL" sz="2800"/>
              <a:t>6</a:t>
            </a:r>
            <a:r>
              <a:rPr lang="nl-NL"/>
              <a:t>.</a:t>
            </a:r>
          </a:p>
          <a:p>
            <a:endParaRPr lang="nl-NL"/>
          </a:p>
          <a:p>
            <a:endParaRPr lang="nl-NL"/>
          </a:p>
        </p:txBody>
      </p:sp>
      <p:sp>
        <p:nvSpPr>
          <p:cNvPr id="7" name="Tekstvak 6">
            <a:extLst>
              <a:ext uri="{FF2B5EF4-FFF2-40B4-BE49-F238E27FC236}">
                <a16:creationId xmlns:a16="http://schemas.microsoft.com/office/drawing/2014/main" id="{915EF23B-51DA-F279-C9B8-01BE2067BA50}"/>
              </a:ext>
            </a:extLst>
          </p:cNvPr>
          <p:cNvSpPr txBox="1"/>
          <p:nvPr/>
        </p:nvSpPr>
        <p:spPr>
          <a:xfrm>
            <a:off x="6096000" y="3635804"/>
            <a:ext cx="1320681" cy="1446550"/>
          </a:xfrm>
          <a:prstGeom prst="rect">
            <a:avLst/>
          </a:prstGeom>
          <a:noFill/>
        </p:spPr>
        <p:txBody>
          <a:bodyPr wrap="square" rtlCol="0">
            <a:spAutoFit/>
          </a:bodyPr>
          <a:lstStyle/>
          <a:p>
            <a:endParaRPr lang="nl-NL"/>
          </a:p>
          <a:p>
            <a:endParaRPr lang="nl-NL"/>
          </a:p>
          <a:p>
            <a:endParaRPr lang="nl-NL"/>
          </a:p>
          <a:p>
            <a:r>
              <a:rPr lang="nl-NL" sz="2800"/>
              <a:t>7</a:t>
            </a:r>
            <a:r>
              <a:rPr lang="nl-NL"/>
              <a:t>.</a:t>
            </a:r>
          </a:p>
          <a:p>
            <a:endParaRPr lang="nl-NL"/>
          </a:p>
          <a:p>
            <a:endParaRPr lang="nl-NL"/>
          </a:p>
        </p:txBody>
      </p:sp>
      <p:pic>
        <p:nvPicPr>
          <p:cNvPr id="8" name="Afbeelding 7" descr="Afbeelding met zwart, ontwerp, schermopname&#10;&#10;Automatisch gegenereerde beschrijving">
            <a:extLst>
              <a:ext uri="{FF2B5EF4-FFF2-40B4-BE49-F238E27FC236}">
                <a16:creationId xmlns:a16="http://schemas.microsoft.com/office/drawing/2014/main" id="{2D77A547-AF4C-3AFD-F985-3320C27120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26108" y="3860855"/>
            <a:ext cx="1028700" cy="1028700"/>
          </a:xfrm>
          <a:prstGeom prst="rect">
            <a:avLst/>
          </a:prstGeom>
          <a:noFill/>
          <a:ln>
            <a:noFill/>
          </a:ln>
        </p:spPr>
      </p:pic>
      <p:sp>
        <p:nvSpPr>
          <p:cNvPr id="11" name="Tekstvak 10">
            <a:extLst>
              <a:ext uri="{FF2B5EF4-FFF2-40B4-BE49-F238E27FC236}">
                <a16:creationId xmlns:a16="http://schemas.microsoft.com/office/drawing/2014/main" id="{80370916-E9B9-673D-1917-952627193532}"/>
              </a:ext>
            </a:extLst>
          </p:cNvPr>
          <p:cNvSpPr txBox="1"/>
          <p:nvPr/>
        </p:nvSpPr>
        <p:spPr>
          <a:xfrm>
            <a:off x="7686603" y="3860855"/>
            <a:ext cx="3850738" cy="2197076"/>
          </a:xfrm>
          <a:prstGeom prst="rect">
            <a:avLst/>
          </a:prstGeom>
          <a:noFill/>
        </p:spPr>
        <p:txBody>
          <a:bodyPr wrap="square" rtlCol="0">
            <a:spAutoFit/>
          </a:bodyPr>
          <a:lstStyle/>
          <a:p>
            <a:r>
              <a:rPr lang="nl-NL" sz="1400" b="1"/>
              <a:t>Eindrapportage</a:t>
            </a:r>
          </a:p>
          <a:p>
            <a:endParaRPr lang="nl-NL" sz="1400" b="1"/>
          </a:p>
          <a:p>
            <a:pPr marL="285750" indent="-285750">
              <a:buFont typeface="Arial" panose="020B0604020202020204" pitchFamily="34" charset="0"/>
              <a:buChar char="•"/>
            </a:pPr>
            <a:r>
              <a:rPr lang="nl-NL"/>
              <a:t>Vul deze in en verstuur aan het einde van het traject.</a:t>
            </a:r>
          </a:p>
          <a:p>
            <a:pPr marL="285750" indent="-285750">
              <a:buFont typeface="Arial" panose="020B0604020202020204" pitchFamily="34" charset="0"/>
              <a:buChar char="•"/>
            </a:pPr>
            <a:r>
              <a:rPr lang="nl-NL"/>
              <a:t>Eindrapportage format is te vinden op de associéwebsite onder de klant.</a:t>
            </a:r>
          </a:p>
          <a:p>
            <a:pPr marL="285750" indent="-285750">
              <a:buFont typeface="Arial" panose="020B0604020202020204" pitchFamily="34" charset="0"/>
              <a:buChar char="•"/>
            </a:pPr>
            <a:r>
              <a:rPr lang="nl-NL"/>
              <a:t>Let op: </a:t>
            </a:r>
            <a:r>
              <a:rPr lang="nl-NL" kern="100">
                <a:effectLst/>
                <a:ea typeface="Aptos" panose="020B0004020202020204" pitchFamily="34" charset="0"/>
                <a:cs typeface="Times New Roman" panose="02020603050405020304" pitchFamily="18" charset="0"/>
              </a:rPr>
              <a:t>dat alle velden zijn ingevuld ook wat betreft zoekprofiel.</a:t>
            </a:r>
          </a:p>
          <a:p>
            <a:pPr marL="285750" indent="-285750">
              <a:buFont typeface="Arial" panose="020B0604020202020204" pitchFamily="34" charset="0"/>
              <a:buChar char="•"/>
            </a:pPr>
            <a:endParaRPr lang="nl-NL" sz="1100" kern="100">
              <a:latin typeface="Aptos" panose="020B0004020202020204" pitchFamily="34" charset="0"/>
              <a:ea typeface="Aptos" panose="020B0004020202020204" pitchFamily="34" charset="0"/>
              <a:cs typeface="Times New Roman" panose="02020603050405020304" pitchFamily="18" charset="0"/>
            </a:endParaRPr>
          </a:p>
          <a:p>
            <a:pPr marL="152430">
              <a:lnSpc>
                <a:spcPct val="107000"/>
              </a:lnSpc>
            </a:pPr>
            <a:endParaRPr lang="nl-NL" sz="1100" kern="100">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nl-NL"/>
          </a:p>
          <a:p>
            <a:pPr marL="285750" indent="-285750">
              <a:buFont typeface="Arial" panose="020B0604020202020204" pitchFamily="34" charset="0"/>
              <a:buChar char="•"/>
            </a:pPr>
            <a:endParaRPr lang="nl-NL" sz="1400" b="1"/>
          </a:p>
        </p:txBody>
      </p:sp>
      <p:sp>
        <p:nvSpPr>
          <p:cNvPr id="18" name="Title 1">
            <a:extLst>
              <a:ext uri="{FF2B5EF4-FFF2-40B4-BE49-F238E27FC236}">
                <a16:creationId xmlns:a16="http://schemas.microsoft.com/office/drawing/2014/main" id="{4F7F4BA8-9996-406B-4B09-5BDEEC1E53C1}"/>
              </a:ext>
            </a:extLst>
          </p:cNvPr>
          <p:cNvSpPr txBox="1">
            <a:spLocks/>
          </p:cNvSpPr>
          <p:nvPr/>
        </p:nvSpPr>
        <p:spPr>
          <a:xfrm>
            <a:off x="785919" y="474185"/>
            <a:ext cx="7916985" cy="662353"/>
          </a:xfrm>
          <a:prstGeom prst="rect">
            <a:avLst/>
          </a:prstGeom>
        </p:spPr>
        <p:txBody>
          <a:bodyPr vert="horz" lIns="91440" tIns="45720" rIns="91440" bIns="45720" rtlCol="0" anchor="ctr">
            <a:normAutofit/>
          </a:bodyPr>
          <a:lstStyle>
            <a:lvl1pPr algn="l" defTabSz="609630" rtl="0" eaLnBrk="1" latinLnBrk="0" hangingPunct="1">
              <a:spcBef>
                <a:spcPct val="0"/>
              </a:spcBef>
              <a:buNone/>
              <a:defRPr sz="2933" b="1" kern="1200">
                <a:solidFill>
                  <a:srgbClr val="0097B2"/>
                </a:solidFill>
                <a:latin typeface="+mn-lt"/>
                <a:ea typeface="+mj-ea"/>
                <a:cs typeface="+mj-cs"/>
              </a:defRPr>
            </a:lvl1pPr>
          </a:lstStyle>
          <a:p>
            <a:r>
              <a:rPr lang="nl-NL" sz="3600"/>
              <a:t>Werkwijze 2</a:t>
            </a:r>
            <a:r>
              <a:rPr lang="nl-NL" sz="3600" baseline="30000"/>
              <a:t>e</a:t>
            </a:r>
            <a:r>
              <a:rPr lang="nl-NL" sz="3600"/>
              <a:t> spoor trajecten</a:t>
            </a:r>
          </a:p>
        </p:txBody>
      </p:sp>
      <p:sp>
        <p:nvSpPr>
          <p:cNvPr id="22" name="Tekstvak 21">
            <a:extLst>
              <a:ext uri="{FF2B5EF4-FFF2-40B4-BE49-F238E27FC236}">
                <a16:creationId xmlns:a16="http://schemas.microsoft.com/office/drawing/2014/main" id="{BC74245C-C6E2-7265-FADD-648C5A35CEBC}"/>
              </a:ext>
            </a:extLst>
          </p:cNvPr>
          <p:cNvSpPr txBox="1"/>
          <p:nvPr/>
        </p:nvSpPr>
        <p:spPr>
          <a:xfrm>
            <a:off x="7554808" y="1555469"/>
            <a:ext cx="3850738" cy="2308324"/>
          </a:xfrm>
          <a:prstGeom prst="rect">
            <a:avLst/>
          </a:prstGeom>
          <a:noFill/>
        </p:spPr>
        <p:txBody>
          <a:bodyPr wrap="square">
            <a:spAutoFit/>
          </a:bodyPr>
          <a:lstStyle/>
          <a:p>
            <a:pPr marL="285750" indent="-285750">
              <a:buFont typeface="Arial" panose="020B0604020202020204" pitchFamily="34" charset="0"/>
              <a:buChar char="•"/>
            </a:pPr>
            <a:r>
              <a:rPr lang="nl-NL" kern="100">
                <a:effectLst/>
                <a:ea typeface="Aptos" panose="020B0004020202020204" pitchFamily="34" charset="0"/>
                <a:cs typeface="Times New Roman" panose="02020603050405020304" pitchFamily="18" charset="0"/>
              </a:rPr>
              <a:t>Er moet ook verantwoording plaatsvinden over de sollicitatie activiteiten.</a:t>
            </a:r>
          </a:p>
          <a:p>
            <a:r>
              <a:rPr lang="nl-NL" kern="100">
                <a:effectLst/>
                <a:ea typeface="Aptos" panose="020B0004020202020204" pitchFamily="34" charset="0"/>
                <a:cs typeface="Times New Roman" panose="02020603050405020304" pitchFamily="18" charset="0"/>
              </a:rPr>
              <a:t>	Tip: laat dit door de werknemer invullen en naar 	de  werkgever sturen en wacht niet te lang met 	het opstarten van de sollicitatie activiteiten</a:t>
            </a:r>
          </a:p>
          <a:p>
            <a:pPr marL="285750" indent="-285750">
              <a:buFont typeface="Arial" panose="020B0604020202020204" pitchFamily="34" charset="0"/>
              <a:buChar char="•"/>
            </a:pPr>
            <a:r>
              <a:rPr lang="nl-NL" kern="100">
                <a:effectLst/>
                <a:ea typeface="Aptos" panose="020B0004020202020204" pitchFamily="34" charset="0"/>
                <a:cs typeface="Times New Roman" panose="02020603050405020304" pitchFamily="18" charset="0"/>
              </a:rPr>
              <a:t>Als de werknemer hierin achterblijft, dit melden aan de werkgever.</a:t>
            </a:r>
          </a:p>
          <a:p>
            <a:pPr marL="285750" indent="-285750">
              <a:buFont typeface="Arial" panose="020B0604020202020204" pitchFamily="34" charset="0"/>
              <a:buChar char="•"/>
            </a:pPr>
            <a:r>
              <a:rPr lang="nl-NL" sz="1200">
                <a:solidFill>
                  <a:schemeClr val="tx1"/>
                </a:solidFill>
              </a:rPr>
              <a:t>(wanneer de werknemer niet solliciteert of niet naar functies zoekt in het zoekprofiel) kan dat leiden tot een loonsanctie, belangrijk dus om de werkgever dit te laten weten (opnemen in voortgangsrapportage).</a:t>
            </a:r>
          </a:p>
          <a:p>
            <a:pPr marL="285750" indent="-285750">
              <a:buFont typeface="Arial" panose="020B0604020202020204" pitchFamily="34" charset="0"/>
              <a:buChar char="•"/>
            </a:pPr>
            <a:endParaRPr lang="nl-NL" kern="10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9003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jdelijke aanduiding voor inhoud 20">
            <a:extLst>
              <a:ext uri="{FF2B5EF4-FFF2-40B4-BE49-F238E27FC236}">
                <a16:creationId xmlns:a16="http://schemas.microsoft.com/office/drawing/2014/main" id="{64A81F87-A61E-C62D-CD87-42D01C612AB6}"/>
              </a:ext>
            </a:extLst>
          </p:cNvPr>
          <p:cNvSpPr txBox="1">
            <a:spLocks noGrp="1"/>
          </p:cNvSpPr>
          <p:nvPr>
            <p:ph idx="1"/>
          </p:nvPr>
        </p:nvSpPr>
        <p:spPr>
          <a:xfrm>
            <a:off x="1608814" y="1177861"/>
            <a:ext cx="3209676" cy="5035225"/>
          </a:xfrm>
          <a:prstGeom prst="rect">
            <a:avLst/>
          </a:prstGeom>
          <a:noFill/>
        </p:spPr>
        <p:txBody>
          <a:bodyPr wrap="square" rtlCol="0">
            <a:spAutoFit/>
          </a:bodyPr>
          <a:lstStyle/>
          <a:p>
            <a:r>
              <a:rPr lang="nl-NL" sz="1400" b="1">
                <a:solidFill>
                  <a:schemeClr val="tx1"/>
                </a:solidFill>
              </a:rPr>
              <a:t>Wet verbetering poortwachter</a:t>
            </a:r>
          </a:p>
          <a:p>
            <a:endParaRPr lang="nl-NL" sz="1200" b="1">
              <a:solidFill>
                <a:schemeClr val="tx1"/>
              </a:solidFill>
            </a:endParaRPr>
          </a:p>
          <a:p>
            <a:pPr marL="285750" indent="-285750">
              <a:buFont typeface="Arial" panose="020B0604020202020204" pitchFamily="34" charset="0"/>
              <a:buChar char="•"/>
            </a:pPr>
            <a:r>
              <a:rPr lang="nl-NL" sz="1200">
                <a:solidFill>
                  <a:schemeClr val="tx1"/>
                </a:solidFill>
              </a:rPr>
              <a:t>Belangrijk om op het onderdeel 2</a:t>
            </a:r>
            <a:r>
              <a:rPr lang="nl-NL" sz="1200" baseline="30000">
                <a:solidFill>
                  <a:schemeClr val="tx1"/>
                </a:solidFill>
              </a:rPr>
              <a:t>e</a:t>
            </a:r>
            <a:r>
              <a:rPr lang="nl-NL" sz="1200">
                <a:solidFill>
                  <a:schemeClr val="tx1"/>
                </a:solidFill>
              </a:rPr>
              <a:t> spoor voldoende kennis te hebben van deze wet.</a:t>
            </a:r>
          </a:p>
          <a:p>
            <a:pPr marL="285750" indent="-285750">
              <a:buFont typeface="Arial" panose="020B0604020202020204" pitchFamily="34" charset="0"/>
              <a:buChar char="•"/>
            </a:pPr>
            <a:r>
              <a:rPr lang="nl-NL" sz="1200">
                <a:solidFill>
                  <a:schemeClr val="tx1"/>
                </a:solidFill>
              </a:rPr>
              <a:t>Solliciteren is belangrijk onderdeel van deze wet, niet vergeten. Indien solliciteren niet mogelijk is kijken wat wel lukt. Bijv. : Sollicitatievaardigheden, LinkedIn, CV etc.</a:t>
            </a:r>
          </a:p>
          <a:p>
            <a:pPr marL="285750" indent="-285750">
              <a:buFont typeface="Arial" panose="020B0604020202020204" pitchFamily="34" charset="0"/>
              <a:buChar char="•"/>
            </a:pPr>
            <a:r>
              <a:rPr lang="nl-NL" sz="1200">
                <a:solidFill>
                  <a:schemeClr val="tx1"/>
                </a:solidFill>
              </a:rPr>
              <a:t>Er moet gesolliciteerd worden op basis van het zoekprofiel, als de werkgever hierin coulant is naar de werknemer (wanneer de werknemer niet solliciteert of niet naar functies zoekt in het zoekprofiel) kan dat leiden tot een loonsanctie, belangrijk dus om de werkgever dit te laten weten (opnemen in voortgangsrapportage).</a:t>
            </a:r>
          </a:p>
          <a:p>
            <a:r>
              <a:rPr lang="nl-NL" sz="1200">
                <a:solidFill>
                  <a:schemeClr val="tx1"/>
                </a:solidFill>
              </a:rPr>
              <a:t>	Dit kan ook netwerken zijn, open 	sollicitatie, bellen met een werkgever </a:t>
            </a:r>
            <a:endParaRPr lang="nl-NL" sz="1200" kern="100">
              <a:solidFill>
                <a:schemeClr val="tx1"/>
              </a:solidFill>
              <a:effectLst/>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nl-NL" sz="1200" kern="100">
                <a:solidFill>
                  <a:schemeClr val="tx1"/>
                </a:solidFill>
                <a:effectLst/>
                <a:ea typeface="Aptos" panose="020B0004020202020204" pitchFamily="34" charset="0"/>
                <a:cs typeface="Times New Roman" panose="02020603050405020304" pitchFamily="18" charset="0"/>
              </a:rPr>
              <a:t>Werkgever en werknemer hebben een inspanningsverplichting, wees hier helder over naar beide partijen bij de start van het traject.</a:t>
            </a:r>
          </a:p>
          <a:p>
            <a:pPr marL="285750" indent="-285750">
              <a:buFont typeface="Arial" panose="020B0604020202020204" pitchFamily="34" charset="0"/>
              <a:buChar char="•"/>
            </a:pPr>
            <a:endParaRPr lang="nl-NL"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nl-NL" sz="11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endParaRPr lang="nl-NL" sz="1200">
              <a:solidFill>
                <a:schemeClr val="tx1"/>
              </a:solidFill>
            </a:endParaRPr>
          </a:p>
        </p:txBody>
      </p:sp>
      <p:sp>
        <p:nvSpPr>
          <p:cNvPr id="15" name="Tekstvak 14">
            <a:extLst>
              <a:ext uri="{FF2B5EF4-FFF2-40B4-BE49-F238E27FC236}">
                <a16:creationId xmlns:a16="http://schemas.microsoft.com/office/drawing/2014/main" id="{5EB86477-1CD0-6868-5BC6-FF0CC35FBA46}"/>
              </a:ext>
            </a:extLst>
          </p:cNvPr>
          <p:cNvSpPr txBox="1"/>
          <p:nvPr/>
        </p:nvSpPr>
        <p:spPr>
          <a:xfrm>
            <a:off x="304800" y="1082445"/>
            <a:ext cx="1449558" cy="1446550"/>
          </a:xfrm>
          <a:prstGeom prst="rect">
            <a:avLst/>
          </a:prstGeom>
          <a:noFill/>
        </p:spPr>
        <p:txBody>
          <a:bodyPr wrap="square" rtlCol="0">
            <a:spAutoFit/>
          </a:bodyPr>
          <a:lstStyle/>
          <a:p>
            <a:endParaRPr lang="nl-NL"/>
          </a:p>
          <a:p>
            <a:endParaRPr lang="nl-NL"/>
          </a:p>
          <a:p>
            <a:endParaRPr lang="nl-NL"/>
          </a:p>
          <a:p>
            <a:r>
              <a:rPr lang="nl-NL" sz="2800"/>
              <a:t>8</a:t>
            </a:r>
            <a:r>
              <a:rPr lang="nl-NL"/>
              <a:t>.</a:t>
            </a:r>
          </a:p>
          <a:p>
            <a:endParaRPr lang="nl-NL"/>
          </a:p>
          <a:p>
            <a:endParaRPr lang="nl-NL"/>
          </a:p>
        </p:txBody>
      </p:sp>
      <p:pic>
        <p:nvPicPr>
          <p:cNvPr id="10" name="Afbeelding 9" descr="Afbeelding met schermopname, zwart, smartphone, ontwerp&#10;&#10;Automatisch gegenereerde beschrijving">
            <a:extLst>
              <a:ext uri="{FF2B5EF4-FFF2-40B4-BE49-F238E27FC236}">
                <a16:creationId xmlns:a16="http://schemas.microsoft.com/office/drawing/2014/main" id="{E36DE202-8401-0BFE-8B66-F43200E91D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3799" y="1477435"/>
            <a:ext cx="1051560" cy="1051560"/>
          </a:xfrm>
          <a:prstGeom prst="rect">
            <a:avLst/>
          </a:prstGeom>
          <a:noFill/>
          <a:ln>
            <a:noFill/>
          </a:ln>
        </p:spPr>
      </p:pic>
      <p:sp>
        <p:nvSpPr>
          <p:cNvPr id="4" name="Title 1">
            <a:extLst>
              <a:ext uri="{FF2B5EF4-FFF2-40B4-BE49-F238E27FC236}">
                <a16:creationId xmlns:a16="http://schemas.microsoft.com/office/drawing/2014/main" id="{D66BA2A3-1262-A5FF-BBF5-1DBEB5D593F8}"/>
              </a:ext>
            </a:extLst>
          </p:cNvPr>
          <p:cNvSpPr txBox="1">
            <a:spLocks/>
          </p:cNvSpPr>
          <p:nvPr/>
        </p:nvSpPr>
        <p:spPr>
          <a:xfrm>
            <a:off x="503799" y="318013"/>
            <a:ext cx="7916985" cy="662353"/>
          </a:xfrm>
          <a:prstGeom prst="rect">
            <a:avLst/>
          </a:prstGeom>
        </p:spPr>
        <p:txBody>
          <a:bodyPr vert="horz" lIns="91440" tIns="45720" rIns="91440" bIns="45720" rtlCol="0" anchor="ctr">
            <a:normAutofit/>
          </a:bodyPr>
          <a:lstStyle>
            <a:lvl1pPr algn="l" defTabSz="609630" rtl="0" eaLnBrk="1" latinLnBrk="0" hangingPunct="1">
              <a:spcBef>
                <a:spcPct val="0"/>
              </a:spcBef>
              <a:buNone/>
              <a:defRPr sz="2933" b="1" kern="1200">
                <a:solidFill>
                  <a:srgbClr val="0097B2"/>
                </a:solidFill>
                <a:latin typeface="+mn-lt"/>
                <a:ea typeface="+mj-ea"/>
                <a:cs typeface="+mj-cs"/>
              </a:defRPr>
            </a:lvl1pPr>
          </a:lstStyle>
          <a:p>
            <a:r>
              <a:rPr lang="nl-NL" sz="3600"/>
              <a:t>Werkwijze 2</a:t>
            </a:r>
            <a:r>
              <a:rPr lang="nl-NL" sz="3600" baseline="30000"/>
              <a:t>e</a:t>
            </a:r>
            <a:r>
              <a:rPr lang="nl-NL" sz="3600"/>
              <a:t> spoor trajecten</a:t>
            </a:r>
          </a:p>
        </p:txBody>
      </p:sp>
      <p:sp>
        <p:nvSpPr>
          <p:cNvPr id="12" name="Rectangle 6">
            <a:extLst>
              <a:ext uri="{FF2B5EF4-FFF2-40B4-BE49-F238E27FC236}">
                <a16:creationId xmlns:a16="http://schemas.microsoft.com/office/drawing/2014/main" id="{4D9B7555-8261-5FAE-6F7A-F363D66D1097}"/>
              </a:ext>
            </a:extLst>
          </p:cNvPr>
          <p:cNvSpPr>
            <a:spLocks noChangeArrowheads="1"/>
          </p:cNvSpPr>
          <p:nvPr/>
        </p:nvSpPr>
        <p:spPr bwMode="auto">
          <a:xfrm>
            <a:off x="7553970" y="1058888"/>
            <a:ext cx="405493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nl-NL" b="0" i="0" u="none" strike="noStrike" cap="none" normalizeH="0" baseline="0">
                <a:ln>
                  <a:noFill/>
                </a:ln>
                <a:solidFill>
                  <a:schemeClr val="tx1"/>
                </a:solidFill>
                <a:effectLst/>
              </a:rPr>
              <a:t>Een werkervaringsplek (max. 3 maanden) kan een goede stap zijn naar ander werk, mits er uitzicht is op detachering of een arbeidsovereenkomst. Het kan ook helpen loskomen van de huidige omgeving, ervaring opdoen en arbeidsritme hervinden.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nl-NL" altLang="nl-NL" b="0" i="0" u="none" strike="noStrike" cap="none" normalizeH="0" baseline="0">
                <a:ln>
                  <a:noFill/>
                </a:ln>
                <a:solidFill>
                  <a:schemeClr val="tx1"/>
                </a:solidFill>
                <a:effectLst/>
              </a:rPr>
              <a:t>Bij inkomensverlies kijken naar restverdiencapaciteit, detachering met indiensttreding na WIA-keuring (voor behoud financieel vangnet) of WW met aanvulling. Informeer de werknemer over de no-riskpolis als voordeel voor nieuwe werkgevers.</a:t>
            </a:r>
          </a:p>
          <a:p>
            <a:pPr marL="171450" indent="-171450" defTabSz="914400" eaLnBrk="0" fontAlgn="base" hangingPunct="0">
              <a:spcBef>
                <a:spcPct val="0"/>
              </a:spcBef>
              <a:spcAft>
                <a:spcPct val="0"/>
              </a:spcAft>
              <a:buFont typeface="Arial" panose="020B0604020202020204" pitchFamily="34" charset="0"/>
              <a:buChar char="•"/>
            </a:pPr>
            <a:r>
              <a:rPr lang="nl-NL" sz="1200">
                <a:solidFill>
                  <a:schemeClr val="tx1"/>
                </a:solidFill>
              </a:rPr>
              <a:t>Meer info over WVP op associéwebsite</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nl-NL" altLang="nl-NL"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316225920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CE1C6326-5FFF-4DB9-92B8-BCF11CC15890}" vid="{89C2755F-A77C-4234-84C9-BCBE8BFD9F1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AB7D50ACCD604381FAC17D5C37460F" ma:contentTypeVersion="17" ma:contentTypeDescription="Een nieuw document maken." ma:contentTypeScope="" ma:versionID="d8bd5d32c620ff0aa86dfa68a47a730a">
  <xsd:schema xmlns:xsd="http://www.w3.org/2001/XMLSchema" xmlns:xs="http://www.w3.org/2001/XMLSchema" xmlns:p="http://schemas.microsoft.com/office/2006/metadata/properties" xmlns:ns1="http://schemas.microsoft.com/sharepoint/v3" xmlns:ns2="253915c2-32fe-4c09-a057-d91e914a2dd8" xmlns:ns3="d24e3e81-f499-4293-aff1-05632f6399ce" targetNamespace="http://schemas.microsoft.com/office/2006/metadata/properties" ma:root="true" ma:fieldsID="b98de70ba4d5b4ab7c8ef55a880366f5" ns1:_="" ns2:_="" ns3:_="">
    <xsd:import namespace="http://schemas.microsoft.com/sharepoint/v3"/>
    <xsd:import namespace="253915c2-32fe-4c09-a057-d91e914a2dd8"/>
    <xsd:import namespace="d24e3e81-f499-4293-aff1-05632f6399c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Eigenschappen van het geïntegreerd beleid voor naleving" ma:hidden="true" ma:internalName="_ip_UnifiedCompliancePolicyProperties">
      <xsd:simpleType>
        <xsd:restriction base="dms:Note"/>
      </xsd:simpleType>
    </xsd:element>
    <xsd:element name="_ip_UnifiedCompliancePolicyUIAction" ma:index="24"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3915c2-32fe-4c09-a057-d91e914a2d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b1199fb8-377f-49a0-b042-f60c5f834bc5"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24e3e81-f499-4293-aff1-05632f6399c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b40b776-b940-41f2-9d45-c02a7491da31}" ma:internalName="TaxCatchAll" ma:showField="CatchAllData" ma:web="d24e3e81-f499-4293-aff1-05632f6399c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SharedWithUsers xmlns="d24e3e81-f499-4293-aff1-05632f6399ce">
      <UserInfo>
        <DisplayName>Susanne Knoops</DisplayName>
        <AccountId>21</AccountId>
        <AccountType/>
      </UserInfo>
      <UserInfo>
        <DisplayName>Jolies van Pomeren</DisplayName>
        <AccountId>22</AccountId>
        <AccountType/>
      </UserInfo>
      <UserInfo>
        <DisplayName>Leon Van Egmond</DisplayName>
        <AccountId>29</AccountId>
        <AccountType/>
      </UserInfo>
      <UserInfo>
        <DisplayName>Djoeke Sturkenboom</DisplayName>
        <AccountId>111</AccountId>
        <AccountType/>
      </UserInfo>
    </SharedWithUsers>
    <TaxCatchAll xmlns="d24e3e81-f499-4293-aff1-05632f6399ce" xsi:nil="true"/>
    <lcf76f155ced4ddcb4097134ff3c332f xmlns="253915c2-32fe-4c09-a057-d91e914a2d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2990949-3933-4578-8BFB-2CF31DDA5695}">
  <ds:schemaRefs>
    <ds:schemaRef ds:uri="http://schemas.microsoft.com/sharepoint/v3/contenttype/forms"/>
  </ds:schemaRefs>
</ds:datastoreItem>
</file>

<file path=customXml/itemProps2.xml><?xml version="1.0" encoding="utf-8"?>
<ds:datastoreItem xmlns:ds="http://schemas.openxmlformats.org/officeDocument/2006/customXml" ds:itemID="{E6DF128D-249B-47AA-8D13-5979D8FB2C89}">
  <ds:schemaRefs>
    <ds:schemaRef ds:uri="253915c2-32fe-4c09-a057-d91e914a2dd8"/>
    <ds:schemaRef ds:uri="d24e3e81-f499-4293-aff1-05632f6399c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BFB1589-727A-4A54-A2EF-36754D08910C}">
  <ds:schemaRefs>
    <ds:schemaRef ds:uri="253915c2-32fe-4c09-a057-d91e914a2dd8"/>
    <ds:schemaRef ds:uri="3416d59a-b947-41a4-a931-e6abcb96e648"/>
    <ds:schemaRef ds:uri="7eecf596-f198-4f75-b867-3510d47b100a"/>
    <ds:schemaRef ds:uri="d24e3e81-f499-4293-aff1-05632f6399c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matchcare-template powerpoint</Template>
  <TotalTime>0</TotalTime>
  <Words>827</Words>
  <Application>Microsoft Office PowerPoint</Application>
  <PresentationFormat>Breedbeeld</PresentationFormat>
  <Paragraphs>92</Paragraphs>
  <Slides>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vt:i4>
      </vt:variant>
    </vt:vector>
  </HeadingPairs>
  <TitlesOfParts>
    <vt:vector size="7" baseType="lpstr">
      <vt:lpstr>Calibri</vt:lpstr>
      <vt:lpstr>Arial</vt:lpstr>
      <vt:lpstr>Aptos</vt:lpstr>
      <vt:lpstr>Kantoorthema</vt:lpstr>
      <vt:lpstr>Werkwijze 2e spoor trajecten</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Stef van der Vliet</dc:creator>
  <cp:lastModifiedBy>Chris Appiah</cp:lastModifiedBy>
  <cp:revision>1</cp:revision>
  <cp:lastPrinted>2021-06-21T07:35:21Z</cp:lastPrinted>
  <dcterms:created xsi:type="dcterms:W3CDTF">2024-11-25T14:21:54Z</dcterms:created>
  <dcterms:modified xsi:type="dcterms:W3CDTF">2025-12-29T14:45:21Z</dcterms:modified>
  <dc:identifier>DAEFN0W1pIs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0x010100F7AB7D50ACCD604381FAC17D5C37460F</vt:lpwstr>
  </property>
  <property fmtid="{D5CDD505-2E9C-101B-9397-08002B2CF9AE}" pid="3" name="MediaServiceImageTags">
    <vt:lpwstr/>
  </property>
</Properties>
</file>